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2"/>
  </p:notesMasterIdLst>
  <p:sldIdLst>
    <p:sldId id="256" r:id="rId5"/>
    <p:sldId id="270" r:id="rId6"/>
    <p:sldId id="271" r:id="rId7"/>
    <p:sldId id="272" r:id="rId8"/>
    <p:sldId id="273" r:id="rId9"/>
    <p:sldId id="274" r:id="rId10"/>
    <p:sldId id="275" r:id="rId11"/>
    <p:sldId id="276" r:id="rId12"/>
    <p:sldId id="277" r:id="rId13"/>
    <p:sldId id="278" r:id="rId14"/>
    <p:sldId id="279" r:id="rId15"/>
    <p:sldId id="281" r:id="rId16"/>
    <p:sldId id="280" r:id="rId17"/>
    <p:sldId id="304" r:id="rId18"/>
    <p:sldId id="282" r:id="rId19"/>
    <p:sldId id="283" r:id="rId20"/>
    <p:sldId id="284" r:id="rId21"/>
    <p:sldId id="305"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2" r:id="rId39"/>
    <p:sldId id="303" r:id="rId40"/>
    <p:sldId id="26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0A0D5-8F98-4CC1-A28E-021F0B6B475C}" type="datetimeFigureOut">
              <a:rPr lang="en-US" smtClean="0"/>
              <a:t>3/7/2023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3C52C-5E29-41AF-BAA3-8217E886DA08}" type="slidenum">
              <a:rPr lang="en-US" smtClean="0"/>
              <a:t>‹#›</a:t>
            </a:fld>
            <a:endParaRPr lang="en-US" dirty="0"/>
          </a:p>
        </p:txBody>
      </p:sp>
    </p:spTree>
    <p:extLst>
      <p:ext uri="{BB962C8B-B14F-4D97-AF65-F5344CB8AC3E}">
        <p14:creationId xmlns:p14="http://schemas.microsoft.com/office/powerpoint/2010/main" val="196196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3A750590-9F9A-443B-9295-A3931D8194B1}" type="datetime1">
              <a:rPr lang="en-US" smtClean="0"/>
              <a:t>3/7/2023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35805F-452B-497C-9BD6-2CDB6902F369}" type="datetime1">
              <a:rPr lang="en-US" smtClean="0"/>
              <a:t>3/7/2023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D3F7C6B-C82D-4D42-9929-D6E7E11D9A64}" type="datetime1">
              <a:rPr lang="en-US" smtClean="0"/>
              <a:t>3/7/2023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0CF4779-62E8-4B21-A5D7-0AFB9DBD4358}" type="datetime1">
              <a:rPr lang="en-US" smtClean="0"/>
              <a:t>3/7/2023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F9D3375-5CD0-4576-BF96-ADFF24726FF8}" type="datetime1">
              <a:rPr lang="en-US" smtClean="0"/>
              <a:t>3/7/2023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ACD1F8-971E-4F8C-8737-750C12E93E08}" type="datetime1">
              <a:rPr lang="en-US" smtClean="0"/>
              <a:t>3/7/2023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C7D1621-FA30-4D98-85E5-1409E6BEECDC}" type="datetime1">
              <a:rPr lang="en-US" smtClean="0"/>
              <a:t>3/7/2023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96F347-1B2F-4097-AEB5-4A26FB45D67A}" type="datetime1">
              <a:rPr lang="en-US" smtClean="0"/>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CC1DEE0-34E5-4E0F-BEC1-4B8835F82CD1}" type="datetime1">
              <a:rPr lang="en-US" smtClean="0"/>
              <a:t>3/7/2023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75B4BE-627A-4EC1-99E1-6F1AA97AB802}" type="datetime1">
              <a:rPr lang="en-US" smtClean="0"/>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8BFACF8-E63D-4673-A128-83547867BB7A}" type="datetime1">
              <a:rPr lang="en-US" smtClean="0"/>
              <a:t>3/7/2023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BED6AC-4FBA-40BD-BE75-20DB64DA4BAD}" type="datetime1">
              <a:rPr lang="en-US" smtClean="0"/>
              <a:t>3/7/2023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933C87-D201-458A-93C0-8EDD9AC92D93}" type="datetime1">
              <a:rPr lang="en-US" smtClean="0"/>
              <a:t>3/7/2023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CE6829-5A25-485A-91B1-5D6D58BB9F23}" type="datetime1">
              <a:rPr lang="en-US" smtClean="0"/>
              <a:t>3/7/2023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F5CD-23D0-4DD1-85B1-71F1825FB3EC}" type="datetime1">
              <a:rPr lang="en-US" smtClean="0"/>
              <a:t>3/7/2023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BA5035-C284-496A-B076-BA73A8FA5D8B}" type="datetime1">
              <a:rPr lang="en-US" smtClean="0"/>
              <a:t>3/7/2023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0EB420-1875-490A-8C4B-7AAB939FBE08}" type="datetime1">
              <a:rPr lang="en-US" smtClean="0"/>
              <a:t>3/7/2023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359126-4846-4E88-BDD9-5585CC877E47}" type="datetime1">
              <a:rPr lang="en-US" smtClean="0"/>
              <a:t>3/7/2023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jpeg"/><Relationship Id="rId3" Type="http://schemas.openxmlformats.org/officeDocument/2006/relationships/image" Target="../media/image12.pn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practitest.com/assets/pdf/system-integration-testing-template.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792483" y="821265"/>
            <a:ext cx="6098705" cy="5222117"/>
          </a:xfrm>
        </p:spPr>
        <p:txBody>
          <a:bodyPr anchor="ctr">
            <a:normAutofit/>
          </a:bodyPr>
          <a:lstStyle/>
          <a:p>
            <a:pPr algn="r"/>
            <a:r>
              <a:rPr lang="en-US" sz="5400" dirty="0"/>
              <a:t>Software Testing</a:t>
            </a:r>
          </a:p>
        </p:txBody>
      </p:sp>
      <p:cxnSp>
        <p:nvCxnSpPr>
          <p:cNvPr id="19" name="Straight Connector 18">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E309A740-48C5-4AE5-879B-F567D3D7ACDC}"/>
              </a:ext>
            </a:extLst>
          </p:cNvPr>
          <p:cNvSpPr>
            <a:spLocks noGrp="1"/>
          </p:cNvSpPr>
          <p:nvPr>
            <p:ph type="subTitle" idx="1"/>
          </p:nvPr>
        </p:nvSpPr>
        <p:spPr>
          <a:xfrm>
            <a:off x="7903028" y="821265"/>
            <a:ext cx="3265713" cy="5222117"/>
          </a:xfrm>
        </p:spPr>
        <p:txBody>
          <a:bodyPr anchor="ctr">
            <a:normAutofit/>
          </a:bodyPr>
          <a:lstStyle/>
          <a:p>
            <a:endParaRPr lang="en-US" dirty="0"/>
          </a:p>
          <a:p>
            <a:r>
              <a:rPr lang="en-US" sz="3200" dirty="0"/>
              <a:t>Sana Rizwan</a:t>
            </a:r>
          </a:p>
          <a:p>
            <a:r>
              <a:rPr lang="en-US" sz="1600" dirty="0"/>
              <a:t>Assistant Professor</a:t>
            </a:r>
          </a:p>
          <a:p>
            <a:r>
              <a:rPr lang="en-US" sz="1600" dirty="0"/>
              <a:t>Department of Computer Science, CUI Lahore</a:t>
            </a:r>
          </a:p>
        </p:txBody>
      </p:sp>
      <p:pic>
        <p:nvPicPr>
          <p:cNvPr id="21" name="Picture 20">
            <a:extLst>
              <a:ext uri="{FF2B5EF4-FFF2-40B4-BE49-F238E27FC236}">
                <a16:creationId xmlns:a16="http://schemas.microsoft.com/office/drawing/2014/main" id="{D912EF34-0253-41FD-9940-D8FBB7DE74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375466494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D8088-56AE-1350-49C8-A58262A2F6F2}"/>
              </a:ext>
            </a:extLst>
          </p:cNvPr>
          <p:cNvSpPr>
            <a:spLocks noGrp="1"/>
          </p:cNvSpPr>
          <p:nvPr>
            <p:ph type="title"/>
          </p:nvPr>
        </p:nvSpPr>
        <p:spPr>
          <a:xfrm>
            <a:off x="335902" y="969650"/>
            <a:ext cx="11170298" cy="1293028"/>
          </a:xfrm>
        </p:spPr>
        <p:txBody>
          <a:bodyPr/>
          <a:lstStyle/>
          <a:p>
            <a:r>
              <a:rPr lang="en-US" sz="4000" dirty="0"/>
              <a:t>Error, Defect, and Bug Terminology </a:t>
            </a:r>
            <a:endParaRPr lang="en-US" dirty="0"/>
          </a:p>
        </p:txBody>
      </p:sp>
      <p:pic>
        <p:nvPicPr>
          <p:cNvPr id="5" name="Content Placeholder 4">
            <a:extLst>
              <a:ext uri="{FF2B5EF4-FFF2-40B4-BE49-F238E27FC236}">
                <a16:creationId xmlns:a16="http://schemas.microsoft.com/office/drawing/2014/main" id="{3EAB5758-2316-BE01-932E-4C07DA30E832}"/>
              </a:ext>
            </a:extLst>
          </p:cNvPr>
          <p:cNvPicPr>
            <a:picLocks noGrp="1" noChangeAspect="1"/>
          </p:cNvPicPr>
          <p:nvPr>
            <p:ph idx="1"/>
          </p:nvPr>
        </p:nvPicPr>
        <p:blipFill>
          <a:blip r:embed="rId2"/>
          <a:stretch>
            <a:fillRect/>
          </a:stretch>
        </p:blipFill>
        <p:spPr>
          <a:xfrm>
            <a:off x="2137970" y="1959080"/>
            <a:ext cx="7448550" cy="1276350"/>
          </a:xfrm>
        </p:spPr>
      </p:pic>
      <p:pic>
        <p:nvPicPr>
          <p:cNvPr id="7" name="Picture 6">
            <a:extLst>
              <a:ext uri="{FF2B5EF4-FFF2-40B4-BE49-F238E27FC236}">
                <a16:creationId xmlns:a16="http://schemas.microsoft.com/office/drawing/2014/main" id="{EEA5C7AE-8733-383F-8CA6-4F02735C9AFF}"/>
              </a:ext>
            </a:extLst>
          </p:cNvPr>
          <p:cNvPicPr>
            <a:picLocks noChangeAspect="1"/>
          </p:cNvPicPr>
          <p:nvPr/>
        </p:nvPicPr>
        <p:blipFill>
          <a:blip r:embed="rId3"/>
          <a:stretch>
            <a:fillRect/>
          </a:stretch>
        </p:blipFill>
        <p:spPr>
          <a:xfrm>
            <a:off x="2137970" y="4739951"/>
            <a:ext cx="7591425" cy="628650"/>
          </a:xfrm>
          <a:prstGeom prst="rect">
            <a:avLst/>
          </a:prstGeom>
        </p:spPr>
      </p:pic>
      <p:pic>
        <p:nvPicPr>
          <p:cNvPr id="9" name="Picture 8">
            <a:extLst>
              <a:ext uri="{FF2B5EF4-FFF2-40B4-BE49-F238E27FC236}">
                <a16:creationId xmlns:a16="http://schemas.microsoft.com/office/drawing/2014/main" id="{FA979C59-0CFF-3E4A-D0C9-4D2463B2542F}"/>
              </a:ext>
            </a:extLst>
          </p:cNvPr>
          <p:cNvPicPr>
            <a:picLocks noChangeAspect="1"/>
          </p:cNvPicPr>
          <p:nvPr/>
        </p:nvPicPr>
        <p:blipFill>
          <a:blip r:embed="rId4"/>
          <a:stretch>
            <a:fillRect/>
          </a:stretch>
        </p:blipFill>
        <p:spPr>
          <a:xfrm>
            <a:off x="2137971" y="5453897"/>
            <a:ext cx="7591425" cy="647700"/>
          </a:xfrm>
          <a:prstGeom prst="rect">
            <a:avLst/>
          </a:prstGeom>
        </p:spPr>
      </p:pic>
      <p:pic>
        <p:nvPicPr>
          <p:cNvPr id="11" name="Picture 10">
            <a:extLst>
              <a:ext uri="{FF2B5EF4-FFF2-40B4-BE49-F238E27FC236}">
                <a16:creationId xmlns:a16="http://schemas.microsoft.com/office/drawing/2014/main" id="{7A09DC26-08DF-A8F6-A3AD-E9BB6BAFD076}"/>
              </a:ext>
            </a:extLst>
          </p:cNvPr>
          <p:cNvPicPr>
            <a:picLocks noChangeAspect="1"/>
          </p:cNvPicPr>
          <p:nvPr/>
        </p:nvPicPr>
        <p:blipFill>
          <a:blip r:embed="rId5"/>
          <a:stretch>
            <a:fillRect/>
          </a:stretch>
        </p:blipFill>
        <p:spPr>
          <a:xfrm>
            <a:off x="2414197" y="6324600"/>
            <a:ext cx="7038975" cy="295275"/>
          </a:xfrm>
          <a:prstGeom prst="rect">
            <a:avLst/>
          </a:prstGeom>
        </p:spPr>
      </p:pic>
      <p:pic>
        <p:nvPicPr>
          <p:cNvPr id="13" name="Graphic 12" descr="Worm outline">
            <a:extLst>
              <a:ext uri="{FF2B5EF4-FFF2-40B4-BE49-F238E27FC236}">
                <a16:creationId xmlns:a16="http://schemas.microsoft.com/office/drawing/2014/main" id="{CE34C110-8D22-AF4F-C5A6-3FF39DB0E4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74188" y="1973080"/>
            <a:ext cx="914400" cy="914400"/>
          </a:xfrm>
          <a:prstGeom prst="rect">
            <a:avLst/>
          </a:prstGeom>
        </p:spPr>
      </p:pic>
      <p:pic>
        <p:nvPicPr>
          <p:cNvPr id="15" name="Graphic 14" descr="Close outline">
            <a:extLst>
              <a:ext uri="{FF2B5EF4-FFF2-40B4-BE49-F238E27FC236}">
                <a16:creationId xmlns:a16="http://schemas.microsoft.com/office/drawing/2014/main" id="{CA848AEA-08E7-9C2F-365A-3E9B5474C8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74188" y="5368601"/>
            <a:ext cx="914400" cy="914400"/>
          </a:xfrm>
          <a:prstGeom prst="rect">
            <a:avLst/>
          </a:prstGeom>
        </p:spPr>
      </p:pic>
      <p:pic>
        <p:nvPicPr>
          <p:cNvPr id="17" name="Graphic 16" descr="Astronaut female outline">
            <a:extLst>
              <a:ext uri="{FF2B5EF4-FFF2-40B4-BE49-F238E27FC236}">
                <a16:creationId xmlns:a16="http://schemas.microsoft.com/office/drawing/2014/main" id="{B7F6A455-C221-40E3-6A03-AF44C1D987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078" y="5054276"/>
            <a:ext cx="914400" cy="914400"/>
          </a:xfrm>
          <a:prstGeom prst="rect">
            <a:avLst/>
          </a:prstGeom>
        </p:spPr>
      </p:pic>
      <p:pic>
        <p:nvPicPr>
          <p:cNvPr id="2050" name="Picture 2" descr="See the source image">
            <a:extLst>
              <a:ext uri="{FF2B5EF4-FFF2-40B4-BE49-F238E27FC236}">
                <a16:creationId xmlns:a16="http://schemas.microsoft.com/office/drawing/2014/main" id="{8B8F60E6-7FA9-E24A-F4DA-2B68500F5F0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24" y="3334835"/>
            <a:ext cx="6467475" cy="13430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EFE0686C-8FC9-26F0-5CE2-EF686A2E536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21601" y="3324030"/>
            <a:ext cx="5663294" cy="1353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61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81E80-BC74-C75D-396D-1FAC47F5E369}"/>
              </a:ext>
            </a:extLst>
          </p:cNvPr>
          <p:cNvSpPr>
            <a:spLocks noGrp="1"/>
          </p:cNvSpPr>
          <p:nvPr>
            <p:ph type="title"/>
          </p:nvPr>
        </p:nvSpPr>
        <p:spPr/>
        <p:txBody>
          <a:bodyPr/>
          <a:lstStyle/>
          <a:p>
            <a:r>
              <a:rPr lang="en-US" dirty="0"/>
              <a:t>Testing is not debugging</a:t>
            </a:r>
          </a:p>
        </p:txBody>
      </p:sp>
      <p:sp>
        <p:nvSpPr>
          <p:cNvPr id="3" name="Content Placeholder 2">
            <a:extLst>
              <a:ext uri="{FF2B5EF4-FFF2-40B4-BE49-F238E27FC236}">
                <a16:creationId xmlns:a16="http://schemas.microsoft.com/office/drawing/2014/main" id="{D56D1F36-5D6B-9810-4406-7CA37A9D6D1E}"/>
              </a:ext>
            </a:extLst>
          </p:cNvPr>
          <p:cNvSpPr>
            <a:spLocks noGrp="1"/>
          </p:cNvSpPr>
          <p:nvPr>
            <p:ph idx="1"/>
          </p:nvPr>
        </p:nvSpPr>
        <p:spPr/>
        <p:txBody>
          <a:bodyPr>
            <a:normAutofit lnSpcReduction="10000"/>
          </a:bodyPr>
          <a:lstStyle/>
          <a:p>
            <a:r>
              <a:rPr lang="en-US" dirty="0"/>
              <a:t>To be able to correct a defect or bug, it must be localized in the software. Initially, we know the effect of a defect but not the precise location in the software. Localization and correction of defects are tasks for a software developer and are often called</a:t>
            </a:r>
          </a:p>
          <a:p>
            <a:pPr marL="0" indent="0">
              <a:buNone/>
            </a:pPr>
            <a:r>
              <a:rPr lang="en-US" dirty="0"/>
              <a:t>➞</a:t>
            </a:r>
            <a:r>
              <a:rPr lang="en-US" dirty="0">
                <a:solidFill>
                  <a:schemeClr val="accent1">
                    <a:lumMod val="60000"/>
                    <a:lumOff val="40000"/>
                  </a:schemeClr>
                </a:solidFill>
              </a:rPr>
              <a:t>debugging</a:t>
            </a:r>
            <a:r>
              <a:rPr lang="en-US" dirty="0"/>
              <a:t>. Repairing a defect generally increases the </a:t>
            </a:r>
          </a:p>
          <a:p>
            <a:pPr marL="0" indent="0">
              <a:buNone/>
            </a:pPr>
            <a:r>
              <a:rPr lang="en-US" dirty="0"/>
              <a:t>➞</a:t>
            </a:r>
            <a:r>
              <a:rPr lang="en-US" dirty="0">
                <a:solidFill>
                  <a:schemeClr val="accent1">
                    <a:lumMod val="60000"/>
                    <a:lumOff val="40000"/>
                  </a:schemeClr>
                </a:solidFill>
              </a:rPr>
              <a:t>quality</a:t>
            </a:r>
            <a:r>
              <a:rPr lang="en-US" dirty="0"/>
              <a:t> of the product</a:t>
            </a:r>
          </a:p>
          <a:p>
            <a:pPr marL="0" indent="0">
              <a:buNone/>
            </a:pPr>
            <a:r>
              <a:rPr lang="en-US" dirty="0"/>
              <a:t>➞</a:t>
            </a:r>
            <a:r>
              <a:rPr lang="en-US" dirty="0">
                <a:solidFill>
                  <a:schemeClr val="accent1">
                    <a:lumMod val="60000"/>
                    <a:lumOff val="40000"/>
                  </a:schemeClr>
                </a:solidFill>
              </a:rPr>
              <a:t>change</a:t>
            </a:r>
            <a:r>
              <a:rPr lang="en-US" dirty="0"/>
              <a:t> in most cases does not introduce new defects. </a:t>
            </a:r>
          </a:p>
          <a:p>
            <a:pPr marL="0" indent="0">
              <a:buNone/>
            </a:pPr>
            <a:r>
              <a:rPr lang="en-US" dirty="0"/>
              <a:t>Unwanted side effects make testing more difficult. The result is that not only must we repeat the </a:t>
            </a:r>
          </a:p>
          <a:p>
            <a:pPr marL="0" indent="0">
              <a:buNone/>
            </a:pPr>
            <a:r>
              <a:rPr lang="en-US" dirty="0"/>
              <a:t>➞</a:t>
            </a:r>
            <a:r>
              <a:rPr lang="en-US" dirty="0">
                <a:solidFill>
                  <a:schemeClr val="accent1">
                    <a:lumMod val="60000"/>
                    <a:lumOff val="40000"/>
                  </a:schemeClr>
                </a:solidFill>
              </a:rPr>
              <a:t>test cases</a:t>
            </a:r>
            <a:r>
              <a:rPr lang="en-US" dirty="0"/>
              <a:t> that have detected the defect, we must also conduct even more test cases to detect possible side effects. </a:t>
            </a:r>
          </a:p>
        </p:txBody>
      </p:sp>
    </p:spTree>
    <p:extLst>
      <p:ext uri="{BB962C8B-B14F-4D97-AF65-F5344CB8AC3E}">
        <p14:creationId xmlns:p14="http://schemas.microsoft.com/office/powerpoint/2010/main" val="3490392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21639-7E72-EDC3-4C4F-7E21733EE2C6}"/>
              </a:ext>
            </a:extLst>
          </p:cNvPr>
          <p:cNvSpPr>
            <a:spLocks noGrp="1"/>
          </p:cNvSpPr>
          <p:nvPr>
            <p:ph type="title"/>
          </p:nvPr>
        </p:nvSpPr>
        <p:spPr/>
        <p:txBody>
          <a:bodyPr/>
          <a:lstStyle/>
          <a:p>
            <a:r>
              <a:rPr lang="en-US" dirty="0"/>
              <a:t>A test is a sample examination</a:t>
            </a:r>
          </a:p>
        </p:txBody>
      </p:sp>
      <p:sp>
        <p:nvSpPr>
          <p:cNvPr id="3" name="Content Placeholder 2">
            <a:extLst>
              <a:ext uri="{FF2B5EF4-FFF2-40B4-BE49-F238E27FC236}">
                <a16:creationId xmlns:a16="http://schemas.microsoft.com/office/drawing/2014/main" id="{6217537A-8E5D-58E1-CDC9-E6EFFB469FDD}"/>
              </a:ext>
            </a:extLst>
          </p:cNvPr>
          <p:cNvSpPr>
            <a:spLocks noGrp="1"/>
          </p:cNvSpPr>
          <p:nvPr>
            <p:ph idx="1"/>
          </p:nvPr>
        </p:nvSpPr>
        <p:spPr/>
        <p:txBody>
          <a:bodyPr/>
          <a:lstStyle/>
          <a:p>
            <a:r>
              <a:rPr lang="en-US" dirty="0"/>
              <a:t>Debugging is often equated with testing, but they are entirely different activities.</a:t>
            </a:r>
          </a:p>
          <a:p>
            <a:r>
              <a:rPr lang="en-US" dirty="0"/>
              <a:t>Debugging is the task of localizing and correcting faults. </a:t>
            </a:r>
          </a:p>
          <a:p>
            <a:r>
              <a:rPr lang="en-US" dirty="0"/>
              <a:t>The goal of testing is the (more or less systematic) detection of failures (that indicate the presence of defects). </a:t>
            </a:r>
          </a:p>
          <a:p>
            <a:r>
              <a:rPr lang="en-US" dirty="0"/>
              <a:t>A test is a sample examination Every execution (even using more or less random samples) of a </a:t>
            </a:r>
          </a:p>
          <a:p>
            <a:pPr marL="0" indent="0">
              <a:buNone/>
            </a:pPr>
            <a:r>
              <a:rPr lang="en-US" dirty="0"/>
              <a:t>➞test object in order to examine it is testing.</a:t>
            </a:r>
          </a:p>
          <a:p>
            <a:pPr marL="0" indent="0">
              <a:buNone/>
            </a:pPr>
            <a:r>
              <a:rPr lang="en-US" dirty="0"/>
              <a:t> Comparing the actual and expected behaviors of the test object serves to determine if the test object fulfills the required characteristics.</a:t>
            </a:r>
          </a:p>
        </p:txBody>
      </p:sp>
    </p:spTree>
    <p:extLst>
      <p:ext uri="{BB962C8B-B14F-4D97-AF65-F5344CB8AC3E}">
        <p14:creationId xmlns:p14="http://schemas.microsoft.com/office/powerpoint/2010/main" val="3790038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C4FC-3CBF-F7E8-96AA-9E72CAFC0DE3}"/>
              </a:ext>
            </a:extLst>
          </p:cNvPr>
          <p:cNvSpPr>
            <a:spLocks noGrp="1"/>
          </p:cNvSpPr>
          <p:nvPr>
            <p:ph type="title"/>
          </p:nvPr>
        </p:nvSpPr>
        <p:spPr>
          <a:xfrm>
            <a:off x="2998236" y="53505"/>
            <a:ext cx="8610600" cy="1293028"/>
          </a:xfrm>
        </p:spPr>
        <p:txBody>
          <a:bodyPr/>
          <a:lstStyle/>
          <a:p>
            <a:r>
              <a:rPr lang="en-US" dirty="0"/>
              <a:t>Software testing purpose</a:t>
            </a:r>
          </a:p>
        </p:txBody>
      </p:sp>
      <p:sp>
        <p:nvSpPr>
          <p:cNvPr id="3" name="Content Placeholder 2">
            <a:extLst>
              <a:ext uri="{FF2B5EF4-FFF2-40B4-BE49-F238E27FC236}">
                <a16:creationId xmlns:a16="http://schemas.microsoft.com/office/drawing/2014/main" id="{4402D0A6-1A05-9387-AABE-DF3CB948066E}"/>
              </a:ext>
            </a:extLst>
          </p:cNvPr>
          <p:cNvSpPr>
            <a:spLocks noGrp="1"/>
          </p:cNvSpPr>
          <p:nvPr>
            <p:ph idx="1"/>
          </p:nvPr>
        </p:nvSpPr>
        <p:spPr>
          <a:xfrm>
            <a:off x="0" y="1555413"/>
            <a:ext cx="10820400" cy="1873587"/>
          </a:xfrm>
        </p:spPr>
        <p:txBody>
          <a:bodyPr/>
          <a:lstStyle/>
          <a:p>
            <a:pPr marL="0" indent="0">
              <a:buNone/>
            </a:pPr>
            <a:r>
              <a:rPr lang="en-US" dirty="0"/>
              <a:t>■ Executing a program to find failures </a:t>
            </a:r>
          </a:p>
          <a:p>
            <a:pPr marL="0" indent="0">
              <a:buNone/>
            </a:pPr>
            <a:r>
              <a:rPr lang="en-US" dirty="0"/>
              <a:t>■ Executing a program to measure quality </a:t>
            </a:r>
          </a:p>
          <a:p>
            <a:pPr marL="0" indent="0">
              <a:buNone/>
            </a:pPr>
            <a:r>
              <a:rPr lang="en-US" dirty="0"/>
              <a:t>■ Executing a program to provide confidence </a:t>
            </a:r>
          </a:p>
          <a:p>
            <a:pPr marL="0" indent="0">
              <a:buNone/>
            </a:pPr>
            <a:r>
              <a:rPr lang="en-US" dirty="0"/>
              <a:t>■ Analyzing a program or its documentation to prevent failures</a:t>
            </a:r>
          </a:p>
        </p:txBody>
      </p:sp>
      <p:sp>
        <p:nvSpPr>
          <p:cNvPr id="5" name="TextBox 4">
            <a:extLst>
              <a:ext uri="{FF2B5EF4-FFF2-40B4-BE49-F238E27FC236}">
                <a16:creationId xmlns:a16="http://schemas.microsoft.com/office/drawing/2014/main" id="{481063E7-BF84-ED43-A73B-FDCEA1B3C37B}"/>
              </a:ext>
            </a:extLst>
          </p:cNvPr>
          <p:cNvSpPr txBox="1"/>
          <p:nvPr/>
        </p:nvSpPr>
        <p:spPr>
          <a:xfrm>
            <a:off x="3265714" y="3846760"/>
            <a:ext cx="8735785" cy="2862322"/>
          </a:xfrm>
          <a:prstGeom prst="rect">
            <a:avLst/>
          </a:prstGeom>
          <a:noFill/>
        </p:spPr>
        <p:txBody>
          <a:bodyPr wrap="square">
            <a:spAutoFit/>
          </a:bodyPr>
          <a:lstStyle/>
          <a:p>
            <a:r>
              <a:rPr lang="en-US" dirty="0"/>
              <a:t>Besides execution of the test object with ➞</a:t>
            </a:r>
            <a:r>
              <a:rPr lang="en-US" dirty="0">
                <a:solidFill>
                  <a:schemeClr val="accent6">
                    <a:lumMod val="60000"/>
                    <a:lumOff val="40000"/>
                  </a:schemeClr>
                </a:solidFill>
              </a:rPr>
              <a:t>test data</a:t>
            </a:r>
            <a:r>
              <a:rPr lang="en-US" dirty="0"/>
              <a:t>, planning, design, Testing terms implementation, and analysis of the test (➞</a:t>
            </a:r>
            <a:r>
              <a:rPr lang="en-US" dirty="0">
                <a:solidFill>
                  <a:schemeClr val="accent6">
                    <a:lumMod val="60000"/>
                    <a:lumOff val="40000"/>
                  </a:schemeClr>
                </a:solidFill>
              </a:rPr>
              <a:t>test management</a:t>
            </a:r>
            <a:r>
              <a:rPr lang="en-US" dirty="0"/>
              <a:t>) also belong to the ➞</a:t>
            </a:r>
            <a:r>
              <a:rPr lang="en-US" dirty="0">
                <a:solidFill>
                  <a:schemeClr val="accent6">
                    <a:lumMod val="60000"/>
                    <a:lumOff val="40000"/>
                  </a:schemeClr>
                </a:solidFill>
              </a:rPr>
              <a:t>test process</a:t>
            </a:r>
            <a:r>
              <a:rPr lang="en-US" dirty="0"/>
              <a:t>. </a:t>
            </a:r>
          </a:p>
          <a:p>
            <a:r>
              <a:rPr lang="en-US" dirty="0"/>
              <a:t>A ➞</a:t>
            </a:r>
            <a:r>
              <a:rPr lang="en-US" dirty="0">
                <a:solidFill>
                  <a:schemeClr val="accent6">
                    <a:lumMod val="60000"/>
                    <a:lumOff val="40000"/>
                  </a:schemeClr>
                </a:solidFill>
              </a:rPr>
              <a:t>test run</a:t>
            </a:r>
            <a:r>
              <a:rPr lang="en-US" dirty="0"/>
              <a:t> or ➞</a:t>
            </a:r>
            <a:r>
              <a:rPr lang="en-US" dirty="0">
                <a:solidFill>
                  <a:schemeClr val="accent6">
                    <a:lumMod val="60000"/>
                    <a:lumOff val="40000"/>
                  </a:schemeClr>
                </a:solidFill>
              </a:rPr>
              <a:t>test suite</a:t>
            </a:r>
            <a:r>
              <a:rPr lang="en-US" dirty="0"/>
              <a:t> includes execution of one or more ➞</a:t>
            </a:r>
            <a:r>
              <a:rPr lang="en-US" dirty="0">
                <a:solidFill>
                  <a:schemeClr val="accent6">
                    <a:lumMod val="60000"/>
                    <a:lumOff val="40000"/>
                  </a:schemeClr>
                </a:solidFill>
              </a:rPr>
              <a:t>test cases</a:t>
            </a:r>
            <a:r>
              <a:rPr lang="en-US" dirty="0"/>
              <a:t>. A test case contains defined test conditions. </a:t>
            </a:r>
          </a:p>
          <a:p>
            <a:r>
              <a:rPr lang="en-US" dirty="0"/>
              <a:t>These are the preconditions for execution, the inputs, and the expected outputs or the expected behavior of the test object. </a:t>
            </a:r>
          </a:p>
          <a:p>
            <a:r>
              <a:rPr lang="en-US" dirty="0"/>
              <a:t>A test case should have a high probability of revealing previously unknown faults.</a:t>
            </a:r>
          </a:p>
          <a:p>
            <a:r>
              <a:rPr lang="en-US" dirty="0"/>
              <a:t>Several test cases can often be combined to create ➞</a:t>
            </a:r>
            <a:r>
              <a:rPr lang="en-US" dirty="0">
                <a:solidFill>
                  <a:schemeClr val="accent6">
                    <a:lumMod val="60000"/>
                    <a:lumOff val="40000"/>
                  </a:schemeClr>
                </a:solidFill>
              </a:rPr>
              <a:t>test scenarios</a:t>
            </a:r>
          </a:p>
        </p:txBody>
      </p:sp>
    </p:spTree>
    <p:extLst>
      <p:ext uri="{BB962C8B-B14F-4D97-AF65-F5344CB8AC3E}">
        <p14:creationId xmlns:p14="http://schemas.microsoft.com/office/powerpoint/2010/main" val="1562755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F51F20-4FE3-1D10-B777-C2E4E820C614}"/>
              </a:ext>
            </a:extLst>
          </p:cNvPr>
          <p:cNvPicPr>
            <a:picLocks noGrp="1" noChangeAspect="1"/>
          </p:cNvPicPr>
          <p:nvPr>
            <p:ph idx="1"/>
          </p:nvPr>
        </p:nvPicPr>
        <p:blipFill>
          <a:blip r:embed="rId2"/>
          <a:stretch>
            <a:fillRect/>
          </a:stretch>
        </p:blipFill>
        <p:spPr>
          <a:xfrm>
            <a:off x="522515" y="434767"/>
            <a:ext cx="11075436" cy="6282018"/>
          </a:xfrm>
        </p:spPr>
      </p:pic>
    </p:spTree>
    <p:extLst>
      <p:ext uri="{BB962C8B-B14F-4D97-AF65-F5344CB8AC3E}">
        <p14:creationId xmlns:p14="http://schemas.microsoft.com/office/powerpoint/2010/main" val="1261826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EA6E6-3892-5DF6-9824-3C29F9A4E00C}"/>
              </a:ext>
            </a:extLst>
          </p:cNvPr>
          <p:cNvSpPr>
            <a:spLocks noGrp="1"/>
          </p:cNvSpPr>
          <p:nvPr>
            <p:ph type="title"/>
          </p:nvPr>
        </p:nvSpPr>
        <p:spPr>
          <a:xfrm>
            <a:off x="0" y="1165590"/>
            <a:ext cx="4489579" cy="1293028"/>
          </a:xfrm>
        </p:spPr>
        <p:txBody>
          <a:bodyPr>
            <a:normAutofit/>
          </a:bodyPr>
          <a:lstStyle/>
          <a:p>
            <a:pPr algn="l"/>
            <a:r>
              <a:rPr lang="en-US" sz="2400" b="1" u="sng" dirty="0"/>
              <a:t>Waterfall Process Model</a:t>
            </a:r>
          </a:p>
        </p:txBody>
      </p:sp>
      <p:pic>
        <p:nvPicPr>
          <p:cNvPr id="1026" name="Picture 2" descr="See the source image">
            <a:extLst>
              <a:ext uri="{FF2B5EF4-FFF2-40B4-BE49-F238E27FC236}">
                <a16:creationId xmlns:a16="http://schemas.microsoft.com/office/drawing/2014/main" id="{3CE5474E-C34E-CF82-D7BC-5DA2AF5442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2069315"/>
            <a:ext cx="6016410" cy="36230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FF8122D1-7718-02EC-C818-4236695285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4056" y="2069315"/>
            <a:ext cx="6016409" cy="362842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11287DD-FE47-4D51-E81E-36756B7A002F}"/>
              </a:ext>
            </a:extLst>
          </p:cNvPr>
          <p:cNvSpPr txBox="1">
            <a:spLocks/>
          </p:cNvSpPr>
          <p:nvPr/>
        </p:nvSpPr>
        <p:spPr>
          <a:xfrm>
            <a:off x="7542245" y="1160265"/>
            <a:ext cx="4489579"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US" sz="2400" b="1" u="sng" dirty="0"/>
              <a:t>V- Model</a:t>
            </a:r>
          </a:p>
        </p:txBody>
      </p:sp>
    </p:spTree>
    <p:extLst>
      <p:ext uri="{BB962C8B-B14F-4D97-AF65-F5344CB8AC3E}">
        <p14:creationId xmlns:p14="http://schemas.microsoft.com/office/powerpoint/2010/main" val="1494769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7311AF9-31A9-5697-5A8C-BE2548A58F48}"/>
              </a:ext>
            </a:extLst>
          </p:cNvPr>
          <p:cNvSpPr>
            <a:spLocks noGrp="1"/>
          </p:cNvSpPr>
          <p:nvPr>
            <p:ph type="title"/>
          </p:nvPr>
        </p:nvSpPr>
        <p:spPr>
          <a:xfrm>
            <a:off x="1" y="764373"/>
            <a:ext cx="5147608" cy="1600200"/>
          </a:xfrm>
        </p:spPr>
        <p:txBody>
          <a:bodyPr anchor="b">
            <a:normAutofit/>
          </a:bodyPr>
          <a:lstStyle/>
          <a:p>
            <a:pPr algn="l"/>
            <a:r>
              <a:rPr lang="en-US" sz="3200" dirty="0"/>
              <a:t>Generic Test Process</a:t>
            </a:r>
          </a:p>
        </p:txBody>
      </p:sp>
      <p:sp>
        <p:nvSpPr>
          <p:cNvPr id="3" name="Content Placeholder 2">
            <a:extLst>
              <a:ext uri="{FF2B5EF4-FFF2-40B4-BE49-F238E27FC236}">
                <a16:creationId xmlns:a16="http://schemas.microsoft.com/office/drawing/2014/main" id="{A40DB9DB-1D1C-7E30-AB9F-9C96142758CD}"/>
              </a:ext>
            </a:extLst>
          </p:cNvPr>
          <p:cNvSpPr>
            <a:spLocks noGrp="1"/>
          </p:cNvSpPr>
          <p:nvPr>
            <p:ph idx="1"/>
          </p:nvPr>
        </p:nvSpPr>
        <p:spPr>
          <a:xfrm>
            <a:off x="219076" y="2895599"/>
            <a:ext cx="4444364" cy="3323085"/>
          </a:xfrm>
        </p:spPr>
        <p:txBody>
          <a:bodyPr>
            <a:normAutofit/>
          </a:bodyPr>
          <a:lstStyle/>
          <a:p>
            <a:pPr algn="just"/>
            <a:r>
              <a:rPr lang="en-US" sz="1600" dirty="0"/>
              <a:t>Description of tasks in the process models is not sufficient as an instruction on how to perform structured tests in software projects. In addition to embedding testing in the whole development process, a more detailed process for the testing tasks themselves is needed.</a:t>
            </a:r>
          </a:p>
          <a:p>
            <a:pPr algn="just"/>
            <a:r>
              <a:rPr lang="en-US" sz="1600" dirty="0"/>
              <a:t>Activities in the test process may overlap or take place concurrently. </a:t>
            </a:r>
          </a:p>
          <a:p>
            <a:pPr algn="just"/>
            <a:r>
              <a:rPr lang="en-US" sz="1600" dirty="0"/>
              <a:t>Test activities also need to be adjusted to the individual needs of each project. </a:t>
            </a:r>
          </a:p>
        </p:txBody>
      </p:sp>
      <p:pic>
        <p:nvPicPr>
          <p:cNvPr id="5" name="Picture 4">
            <a:extLst>
              <a:ext uri="{FF2B5EF4-FFF2-40B4-BE49-F238E27FC236}">
                <a16:creationId xmlns:a16="http://schemas.microsoft.com/office/drawing/2014/main" id="{80D11B09-1F36-2D68-FD71-86151469698E}"/>
              </a:ext>
            </a:extLst>
          </p:cNvPr>
          <p:cNvPicPr>
            <a:picLocks noChangeAspect="1"/>
          </p:cNvPicPr>
          <p:nvPr/>
        </p:nvPicPr>
        <p:blipFill>
          <a:blip r:embed="rId3"/>
          <a:stretch>
            <a:fillRect/>
          </a:stretch>
        </p:blipFill>
        <p:spPr>
          <a:xfrm>
            <a:off x="5147609" y="746126"/>
            <a:ext cx="6183681" cy="5472558"/>
          </a:xfrm>
          <a:prstGeom prst="rect">
            <a:avLst/>
          </a:prstGeom>
        </p:spPr>
      </p:pic>
    </p:spTree>
    <p:extLst>
      <p:ext uri="{BB962C8B-B14F-4D97-AF65-F5344CB8AC3E}">
        <p14:creationId xmlns:p14="http://schemas.microsoft.com/office/powerpoint/2010/main" val="1859518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83D3B-9352-AFE0-62A9-B1F339C72AFE}"/>
              </a:ext>
            </a:extLst>
          </p:cNvPr>
          <p:cNvSpPr>
            <a:spLocks noGrp="1"/>
          </p:cNvSpPr>
          <p:nvPr>
            <p:ph type="title"/>
          </p:nvPr>
        </p:nvSpPr>
        <p:spPr/>
        <p:txBody>
          <a:bodyPr/>
          <a:lstStyle/>
          <a:p>
            <a:r>
              <a:rPr lang="en-US" dirty="0"/>
              <a:t>Test Plan </a:t>
            </a:r>
          </a:p>
        </p:txBody>
      </p:sp>
      <p:pic>
        <p:nvPicPr>
          <p:cNvPr id="5" name="Content Placeholder 4">
            <a:extLst>
              <a:ext uri="{FF2B5EF4-FFF2-40B4-BE49-F238E27FC236}">
                <a16:creationId xmlns:a16="http://schemas.microsoft.com/office/drawing/2014/main" id="{CDB62D3F-D1AA-1D53-0A23-211913170AC1}"/>
              </a:ext>
            </a:extLst>
          </p:cNvPr>
          <p:cNvPicPr>
            <a:picLocks noGrp="1" noChangeAspect="1"/>
          </p:cNvPicPr>
          <p:nvPr>
            <p:ph idx="1"/>
          </p:nvPr>
        </p:nvPicPr>
        <p:blipFill>
          <a:blip r:embed="rId2"/>
          <a:stretch>
            <a:fillRect/>
          </a:stretch>
        </p:blipFill>
        <p:spPr>
          <a:xfrm>
            <a:off x="6715125" y="2191535"/>
            <a:ext cx="5276850" cy="3902092"/>
          </a:xfrm>
        </p:spPr>
      </p:pic>
      <p:sp>
        <p:nvSpPr>
          <p:cNvPr id="7" name="TextBox 6">
            <a:extLst>
              <a:ext uri="{FF2B5EF4-FFF2-40B4-BE49-F238E27FC236}">
                <a16:creationId xmlns:a16="http://schemas.microsoft.com/office/drawing/2014/main" id="{0438C47D-2F25-AB48-D169-F556C8E2E637}"/>
              </a:ext>
            </a:extLst>
          </p:cNvPr>
          <p:cNvSpPr txBox="1"/>
          <p:nvPr/>
        </p:nvSpPr>
        <p:spPr>
          <a:xfrm>
            <a:off x="200025" y="2191535"/>
            <a:ext cx="6096000" cy="2585323"/>
          </a:xfrm>
          <a:prstGeom prst="rect">
            <a:avLst/>
          </a:prstGeom>
          <a:noFill/>
        </p:spPr>
        <p:txBody>
          <a:bodyPr wrap="square">
            <a:spAutoFit/>
          </a:bodyPr>
          <a:lstStyle/>
          <a:p>
            <a:pPr marL="285750" indent="-285750">
              <a:buFont typeface="Arial" panose="020B0604020202020204" pitchFamily="34" charset="0"/>
              <a:buChar char="•"/>
            </a:pPr>
            <a:r>
              <a:rPr lang="en-US" dirty="0"/>
              <a:t>Planning of the test process starts at the beginning of the software development project. </a:t>
            </a:r>
          </a:p>
          <a:p>
            <a:pPr marL="285750" indent="-285750">
              <a:buFont typeface="Arial" panose="020B0604020202020204" pitchFamily="34" charset="0"/>
              <a:buChar char="•"/>
            </a:pPr>
            <a:r>
              <a:rPr lang="en-US" dirty="0"/>
              <a:t>During the course of the project the previous plans must be regularly checked, updated, and adjusted.</a:t>
            </a:r>
          </a:p>
          <a:p>
            <a:pPr marL="285750" indent="-285750">
              <a:buFont typeface="Arial" panose="020B0604020202020204" pitchFamily="34" charset="0"/>
              <a:buChar char="•"/>
            </a:pPr>
            <a:r>
              <a:rPr lang="en-US" dirty="0"/>
              <a:t>Which employees are needed for the execution of which tasks and when? </a:t>
            </a:r>
          </a:p>
          <a:p>
            <a:pPr marL="285750" indent="-285750">
              <a:buFont typeface="Arial" panose="020B0604020202020204" pitchFamily="34" charset="0"/>
              <a:buChar char="•"/>
            </a:pPr>
            <a:r>
              <a:rPr lang="en-US" dirty="0"/>
              <a:t>How much time is needed, and which equipment and utilities must be available?</a:t>
            </a:r>
          </a:p>
        </p:txBody>
      </p:sp>
      <p:sp>
        <p:nvSpPr>
          <p:cNvPr id="9" name="TextBox 8">
            <a:extLst>
              <a:ext uri="{FF2B5EF4-FFF2-40B4-BE49-F238E27FC236}">
                <a16:creationId xmlns:a16="http://schemas.microsoft.com/office/drawing/2014/main" id="{3DEB5ADD-6C7A-FBA7-AC34-74370B17BEB7}"/>
              </a:ext>
            </a:extLst>
          </p:cNvPr>
          <p:cNvSpPr txBox="1"/>
          <p:nvPr/>
        </p:nvSpPr>
        <p:spPr>
          <a:xfrm>
            <a:off x="408021" y="5631962"/>
            <a:ext cx="6097554" cy="92333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dirty="0"/>
              <a:t>These questions and many more must be answered during planning, and the result should be documented in the ➞</a:t>
            </a:r>
            <a:r>
              <a:rPr lang="en-US" b="1" u="sng" dirty="0">
                <a:highlight>
                  <a:srgbClr val="FFFF00"/>
                </a:highlight>
              </a:rPr>
              <a:t>test plan</a:t>
            </a:r>
          </a:p>
        </p:txBody>
      </p:sp>
      <p:sp>
        <p:nvSpPr>
          <p:cNvPr id="10" name="Arrow: Down 9">
            <a:extLst>
              <a:ext uri="{FF2B5EF4-FFF2-40B4-BE49-F238E27FC236}">
                <a16:creationId xmlns:a16="http://schemas.microsoft.com/office/drawing/2014/main" id="{2827D062-9041-6B39-3DBB-684D6579541A}"/>
              </a:ext>
            </a:extLst>
          </p:cNvPr>
          <p:cNvSpPr/>
          <p:nvPr/>
        </p:nvSpPr>
        <p:spPr>
          <a:xfrm>
            <a:off x="2976465" y="4889241"/>
            <a:ext cx="578498" cy="7427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4155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36E4A-21FC-D10E-D60B-97B8F8C6006C}"/>
              </a:ext>
            </a:extLst>
          </p:cNvPr>
          <p:cNvSpPr>
            <a:spLocks noGrp="1"/>
          </p:cNvSpPr>
          <p:nvPr>
            <p:ph type="title"/>
          </p:nvPr>
        </p:nvSpPr>
        <p:spPr/>
        <p:txBody>
          <a:bodyPr/>
          <a:lstStyle/>
          <a:p>
            <a:r>
              <a:rPr lang="en-US" dirty="0"/>
              <a:t>Test Plan Example – Case study</a:t>
            </a:r>
          </a:p>
        </p:txBody>
      </p:sp>
      <p:sp>
        <p:nvSpPr>
          <p:cNvPr id="3" name="Content Placeholder 2">
            <a:extLst>
              <a:ext uri="{FF2B5EF4-FFF2-40B4-BE49-F238E27FC236}">
                <a16:creationId xmlns:a16="http://schemas.microsoft.com/office/drawing/2014/main" id="{1DE99429-A98A-C414-2EBF-32A152023300}"/>
              </a:ext>
            </a:extLst>
          </p:cNvPr>
          <p:cNvSpPr>
            <a:spLocks noGrp="1"/>
          </p:cNvSpPr>
          <p:nvPr>
            <p:ph idx="1"/>
          </p:nvPr>
        </p:nvSpPr>
        <p:spPr>
          <a:xfrm>
            <a:off x="685800" y="1735494"/>
            <a:ext cx="10820400" cy="5029200"/>
          </a:xfrm>
        </p:spPr>
        <p:txBody>
          <a:bodyPr>
            <a:normAutofit fontScale="77500" lnSpcReduction="20000"/>
          </a:bodyPr>
          <a:lstStyle/>
          <a:p>
            <a:r>
              <a:rPr lang="en-US" dirty="0">
                <a:hlinkClick r:id="rId2"/>
              </a:rPr>
              <a:t>SIT Testing Template (System Integration Testing) | </a:t>
            </a:r>
            <a:r>
              <a:rPr lang="en-US" dirty="0" err="1">
                <a:hlinkClick r:id="rId2"/>
              </a:rPr>
              <a:t>PractiTest</a:t>
            </a:r>
            <a:endParaRPr lang="en-US" dirty="0"/>
          </a:p>
          <a:p>
            <a:pPr algn="l"/>
            <a:r>
              <a:rPr lang="en-US" b="0" i="0" dirty="0">
                <a:solidFill>
                  <a:schemeClr val="accent5">
                    <a:lumMod val="20000"/>
                    <a:lumOff val="80000"/>
                  </a:schemeClr>
                </a:solidFill>
                <a:effectLst/>
                <a:latin typeface="Roboto" panose="02000000000000000000" pitchFamily="2" charset="0"/>
              </a:rPr>
              <a:t>Writing a test plan is typically a test management or leadership responsibility. Others on the test team and in the organization (such as users and developers) may have input and review tasks, but it is generally up to the manager to actually write the test plan.</a:t>
            </a:r>
          </a:p>
          <a:p>
            <a:pPr algn="l"/>
            <a:r>
              <a:rPr lang="en-US" b="0" i="0" dirty="0">
                <a:solidFill>
                  <a:schemeClr val="accent1">
                    <a:lumMod val="40000"/>
                    <a:lumOff val="60000"/>
                  </a:schemeClr>
                </a:solidFill>
                <a:effectLst/>
                <a:latin typeface="Roboto" panose="02000000000000000000" pitchFamily="2" charset="0"/>
              </a:rPr>
              <a:t>A great starting point in creating a test plan is the definition of a test strategy. A software test strategy helps in understanding the broad objectives of the test and how a particular project or release is unique. With a test strategy in place, now it is ready to start creating a test plan.</a:t>
            </a:r>
          </a:p>
          <a:p>
            <a:pPr algn="l"/>
            <a:r>
              <a:rPr lang="en-US" b="0" i="0" dirty="0">
                <a:solidFill>
                  <a:schemeClr val="accent3">
                    <a:lumMod val="40000"/>
                    <a:lumOff val="60000"/>
                  </a:schemeClr>
                </a:solidFill>
                <a:effectLst/>
                <a:latin typeface="Roboto" panose="02000000000000000000" pitchFamily="2" charset="0"/>
              </a:rPr>
              <a:t>It is typical to have gaps and vagueness in the first draft of a test plan. Many times, the information needed in a test plan will emerge over time. In fact, there may be some details of the test that do not become clear until shortly before the test. For example, details such as the features to be tested may be changing even up to the time of release.</a:t>
            </a:r>
          </a:p>
          <a:p>
            <a:pPr algn="l"/>
            <a:r>
              <a:rPr lang="en-US" b="0" i="0" dirty="0">
                <a:solidFill>
                  <a:schemeClr val="accent5">
                    <a:lumMod val="20000"/>
                    <a:lumOff val="80000"/>
                  </a:schemeClr>
                </a:solidFill>
                <a:effectLst/>
                <a:latin typeface="Roboto" panose="02000000000000000000" pitchFamily="2" charset="0"/>
              </a:rPr>
              <a:t>As you write the test plan, you will discover that the writing effort becomes one of investigation as you seek to learn the details needed in the plan. A good practice is to assign certain parts of the test plan to members of the test team to investigate and document. As the author of the test plan, you can then compile and edit the information.</a:t>
            </a:r>
          </a:p>
          <a:p>
            <a:pPr algn="l"/>
            <a:r>
              <a:rPr lang="en-US" b="0" i="0" dirty="0">
                <a:solidFill>
                  <a:schemeClr val="accent1">
                    <a:lumMod val="40000"/>
                    <a:lumOff val="60000"/>
                  </a:schemeClr>
                </a:solidFill>
                <a:effectLst/>
                <a:latin typeface="Roboto" panose="02000000000000000000" pitchFamily="2" charset="0"/>
              </a:rPr>
              <a:t>Perhaps one of the most important tasks in creating the test plan is to review it. The first review should be a team review involving members of the test team with knowledge of the content.</a:t>
            </a:r>
          </a:p>
          <a:p>
            <a:pPr algn="l"/>
            <a:r>
              <a:rPr lang="en-US" b="0" i="0" dirty="0">
                <a:solidFill>
                  <a:schemeClr val="accent5">
                    <a:lumMod val="60000"/>
                    <a:lumOff val="40000"/>
                  </a:schemeClr>
                </a:solidFill>
                <a:effectLst/>
                <a:latin typeface="Roboto" panose="02000000000000000000" pitchFamily="2" charset="0"/>
              </a:rPr>
              <a:t>After making any needed changes, the next review should involve knowledgeable stakeholders such as project leaders, test team leaders, technical test analysts, business analysts, subject matter experts and any other people that can provide helpful perspectives in the review.</a:t>
            </a:r>
            <a:br>
              <a:rPr lang="en-US" b="0" i="0" dirty="0">
                <a:solidFill>
                  <a:schemeClr val="accent5">
                    <a:lumMod val="60000"/>
                    <a:lumOff val="40000"/>
                  </a:schemeClr>
                </a:solidFill>
                <a:effectLst/>
                <a:latin typeface="Roboto" panose="02000000000000000000" pitchFamily="2" charset="0"/>
              </a:rPr>
            </a:br>
            <a:endParaRPr lang="en-US" dirty="0">
              <a:solidFill>
                <a:schemeClr val="accent5">
                  <a:lumMod val="60000"/>
                  <a:lumOff val="40000"/>
                </a:schemeClr>
              </a:solidFill>
            </a:endParaRPr>
          </a:p>
        </p:txBody>
      </p:sp>
    </p:spTree>
    <p:extLst>
      <p:ext uri="{BB962C8B-B14F-4D97-AF65-F5344CB8AC3E}">
        <p14:creationId xmlns:p14="http://schemas.microsoft.com/office/powerpoint/2010/main" val="4066313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BBC8F-E5FB-CB6F-7E47-6A74AC476457}"/>
              </a:ext>
            </a:extLst>
          </p:cNvPr>
          <p:cNvSpPr>
            <a:spLocks noGrp="1"/>
          </p:cNvSpPr>
          <p:nvPr>
            <p:ph type="title"/>
          </p:nvPr>
        </p:nvSpPr>
        <p:spPr>
          <a:xfrm>
            <a:off x="2895600" y="764373"/>
            <a:ext cx="8610600" cy="1293028"/>
          </a:xfrm>
        </p:spPr>
        <p:txBody>
          <a:bodyPr>
            <a:normAutofit/>
          </a:bodyPr>
          <a:lstStyle/>
          <a:p>
            <a:r>
              <a:rPr lang="en-US" dirty="0"/>
              <a:t>Test control</a:t>
            </a:r>
          </a:p>
        </p:txBody>
      </p:sp>
      <p:sp>
        <p:nvSpPr>
          <p:cNvPr id="3" name="Content Placeholder 2">
            <a:extLst>
              <a:ext uri="{FF2B5EF4-FFF2-40B4-BE49-F238E27FC236}">
                <a16:creationId xmlns:a16="http://schemas.microsoft.com/office/drawing/2014/main" id="{F4A632A5-68E7-43C9-31B4-6EBDA934A473}"/>
              </a:ext>
            </a:extLst>
          </p:cNvPr>
          <p:cNvSpPr>
            <a:spLocks noGrp="1"/>
          </p:cNvSpPr>
          <p:nvPr>
            <p:ph idx="1"/>
          </p:nvPr>
        </p:nvSpPr>
        <p:spPr>
          <a:xfrm>
            <a:off x="161926" y="1840110"/>
            <a:ext cx="5816600" cy="4024125"/>
          </a:xfrm>
        </p:spPr>
        <p:txBody>
          <a:bodyPr>
            <a:normAutofit/>
          </a:bodyPr>
          <a:lstStyle/>
          <a:p>
            <a:pPr algn="just"/>
            <a:r>
              <a:rPr lang="en-US" sz="1700" dirty="0"/>
              <a:t>Test control is the monitoring of the test activities and comparing what actually happens during the project with the plan.</a:t>
            </a:r>
          </a:p>
          <a:p>
            <a:pPr algn="just"/>
            <a:r>
              <a:rPr lang="en-US" sz="1700" dirty="0"/>
              <a:t>It includes reporting the status of deviations from the plan and taking any actions necessary to meet the planned goals in the new situation. </a:t>
            </a:r>
          </a:p>
          <a:p>
            <a:pPr algn="just"/>
            <a:r>
              <a:rPr lang="en-US" sz="1700" dirty="0"/>
              <a:t>The test plan must be updated to the changed situation. </a:t>
            </a:r>
          </a:p>
          <a:p>
            <a:pPr algn="just"/>
            <a:r>
              <a:rPr lang="en-US" sz="1700" dirty="0"/>
              <a:t>Test management tasks -- administrating and maintaining the test process, the test infrastructure, and the </a:t>
            </a:r>
            <a:r>
              <a:rPr lang="en-US" sz="1700" dirty="0" err="1"/>
              <a:t>testware</a:t>
            </a:r>
            <a:r>
              <a:rPr lang="en-US" sz="1700" dirty="0"/>
              <a:t>. </a:t>
            </a:r>
          </a:p>
          <a:p>
            <a:pPr algn="just"/>
            <a:r>
              <a:rPr lang="en-US" sz="1700" dirty="0">
                <a:solidFill>
                  <a:srgbClr val="FF0000"/>
                </a:solidFill>
                <a:highlight>
                  <a:srgbClr val="FFFF00"/>
                </a:highlight>
              </a:rPr>
              <a:t>Progress tracking</a:t>
            </a:r>
            <a:r>
              <a:rPr lang="en-US" sz="1700" dirty="0"/>
              <a:t> can be based on appropriate reporting from the employees as well as data automatically generated from tools. </a:t>
            </a:r>
          </a:p>
        </p:txBody>
      </p:sp>
      <p:pic>
        <p:nvPicPr>
          <p:cNvPr id="2052" name="Picture 4" descr="See the source image">
            <a:extLst>
              <a:ext uri="{FF2B5EF4-FFF2-40B4-BE49-F238E27FC236}">
                <a16:creationId xmlns:a16="http://schemas.microsoft.com/office/drawing/2014/main" id="{B6EE7648-C733-C899-6293-935A50A2A9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33" r="4725" b="6"/>
          <a:stretch/>
        </p:blipFill>
        <p:spPr bwMode="auto">
          <a:xfrm>
            <a:off x="6115050" y="1723536"/>
            <a:ext cx="5915024" cy="4462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297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792483" y="821265"/>
            <a:ext cx="10170986" cy="5222117"/>
          </a:xfrm>
        </p:spPr>
        <p:txBody>
          <a:bodyPr anchor="ctr">
            <a:normAutofit/>
          </a:bodyPr>
          <a:lstStyle/>
          <a:p>
            <a:pPr algn="r"/>
            <a:r>
              <a:rPr lang="en-US" sz="5400" dirty="0"/>
              <a:t>Chapter 2 – </a:t>
            </a:r>
            <a:r>
              <a:rPr lang="en-US" sz="3200" dirty="0"/>
              <a:t>Fundamentals of Testing</a:t>
            </a:r>
          </a:p>
        </p:txBody>
      </p:sp>
    </p:spTree>
    <p:extLst>
      <p:ext uri="{BB962C8B-B14F-4D97-AF65-F5344CB8AC3E}">
        <p14:creationId xmlns:p14="http://schemas.microsoft.com/office/powerpoint/2010/main" val="1070801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AA59-694C-6442-D4DF-87F6D1D5938E}"/>
              </a:ext>
            </a:extLst>
          </p:cNvPr>
          <p:cNvSpPr>
            <a:spLocks noGrp="1"/>
          </p:cNvSpPr>
          <p:nvPr>
            <p:ph type="title"/>
          </p:nvPr>
        </p:nvSpPr>
        <p:spPr/>
        <p:txBody>
          <a:bodyPr/>
          <a:lstStyle/>
          <a:p>
            <a:r>
              <a:rPr lang="en-US" dirty="0"/>
              <a:t>Test strategy</a:t>
            </a:r>
          </a:p>
        </p:txBody>
      </p:sp>
      <p:sp>
        <p:nvSpPr>
          <p:cNvPr id="3" name="Content Placeholder 2">
            <a:extLst>
              <a:ext uri="{FF2B5EF4-FFF2-40B4-BE49-F238E27FC236}">
                <a16:creationId xmlns:a16="http://schemas.microsoft.com/office/drawing/2014/main" id="{ECE7A0E7-3C27-9A34-5B9F-462EE82171BB}"/>
              </a:ext>
            </a:extLst>
          </p:cNvPr>
          <p:cNvSpPr>
            <a:spLocks noGrp="1"/>
          </p:cNvSpPr>
          <p:nvPr>
            <p:ph idx="1"/>
          </p:nvPr>
        </p:nvSpPr>
        <p:spPr>
          <a:xfrm>
            <a:off x="685800" y="1773749"/>
            <a:ext cx="11229392" cy="3310501"/>
          </a:xfrm>
        </p:spPr>
        <p:txBody>
          <a:bodyPr>
            <a:normAutofit/>
          </a:bodyPr>
          <a:lstStyle/>
          <a:p>
            <a:pPr algn="just"/>
            <a:r>
              <a:rPr lang="en-US" dirty="0"/>
              <a:t>Exhaustive test is not possible.</a:t>
            </a:r>
          </a:p>
          <a:p>
            <a:pPr algn="just"/>
            <a:r>
              <a:rPr lang="en-US" dirty="0"/>
              <a:t>Priorities must be set based on risk assessment. </a:t>
            </a:r>
          </a:p>
          <a:p>
            <a:pPr algn="just"/>
            <a:r>
              <a:rPr lang="en-US" dirty="0"/>
              <a:t>The test activities must be distributed to the individual subsystems, depending on the expected risk and the severity of failure effects. </a:t>
            </a:r>
          </a:p>
          <a:p>
            <a:pPr algn="just"/>
            <a:r>
              <a:rPr lang="en-US" b="1" u="sng" dirty="0">
                <a:solidFill>
                  <a:srgbClr val="FFFF00"/>
                </a:solidFill>
              </a:rPr>
              <a:t>Critical subsystems</a:t>
            </a:r>
            <a:r>
              <a:rPr lang="en-US" dirty="0"/>
              <a:t> must get greater attention, thus be tested more intensively. </a:t>
            </a:r>
          </a:p>
          <a:p>
            <a:pPr algn="just"/>
            <a:r>
              <a:rPr lang="en-US" dirty="0"/>
              <a:t>For </a:t>
            </a:r>
            <a:r>
              <a:rPr lang="en-US" b="1" u="sng" dirty="0">
                <a:solidFill>
                  <a:srgbClr val="FFFF00"/>
                </a:solidFill>
              </a:rPr>
              <a:t>less critical subsystems</a:t>
            </a:r>
            <a:r>
              <a:rPr lang="en-US" dirty="0"/>
              <a:t>, less extensive testing may be sufficient. If no negative effects are expected in the event of a failure, testing could even be skipped on some parts. </a:t>
            </a:r>
          </a:p>
        </p:txBody>
      </p:sp>
      <p:sp>
        <p:nvSpPr>
          <p:cNvPr id="5" name="TextBox 4">
            <a:extLst>
              <a:ext uri="{FF2B5EF4-FFF2-40B4-BE49-F238E27FC236}">
                <a16:creationId xmlns:a16="http://schemas.microsoft.com/office/drawing/2014/main" id="{77B760AA-69E4-01EF-B1BA-CE73FAA004C8}"/>
              </a:ext>
            </a:extLst>
          </p:cNvPr>
          <p:cNvSpPr txBox="1"/>
          <p:nvPr/>
        </p:nvSpPr>
        <p:spPr>
          <a:xfrm>
            <a:off x="1985089" y="6040759"/>
            <a:ext cx="6097554" cy="646331"/>
          </a:xfrm>
          <a:prstGeom prst="rect">
            <a:avLst/>
          </a:prstGeom>
          <a:noFill/>
        </p:spPr>
        <p:txBody>
          <a:bodyPr wrap="square">
            <a:spAutoFit/>
          </a:bodyPr>
          <a:lstStyle/>
          <a:p>
            <a:r>
              <a:rPr lang="en-US" dirty="0"/>
              <a:t>The goal of the test strategy is the optimal distribution of the tests to the “right” parts of the software system</a:t>
            </a:r>
          </a:p>
        </p:txBody>
      </p:sp>
      <p:sp>
        <p:nvSpPr>
          <p:cNvPr id="6" name="Arrow: Down 5">
            <a:extLst>
              <a:ext uri="{FF2B5EF4-FFF2-40B4-BE49-F238E27FC236}">
                <a16:creationId xmlns:a16="http://schemas.microsoft.com/office/drawing/2014/main" id="{61D735C5-55E5-A6FB-34B7-942D315F6B38}"/>
              </a:ext>
            </a:extLst>
          </p:cNvPr>
          <p:cNvSpPr/>
          <p:nvPr/>
        </p:nvSpPr>
        <p:spPr>
          <a:xfrm>
            <a:off x="4329404" y="4851918"/>
            <a:ext cx="1082351" cy="9877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D554120-0286-F1FF-F392-F3FA089D9A30}"/>
              </a:ext>
            </a:extLst>
          </p:cNvPr>
          <p:cNvSpPr txBox="1"/>
          <p:nvPr/>
        </p:nvSpPr>
        <p:spPr>
          <a:xfrm flipH="1">
            <a:off x="5634756" y="5345811"/>
            <a:ext cx="738052" cy="369332"/>
          </a:xfrm>
          <a:prstGeom prst="rect">
            <a:avLst/>
          </a:prstGeom>
          <a:noFill/>
        </p:spPr>
        <p:txBody>
          <a:bodyPr wrap="square" rtlCol="0">
            <a:spAutoFit/>
          </a:bodyPr>
          <a:lstStyle/>
          <a:p>
            <a:r>
              <a:rPr lang="en-US" b="1" u="sng" dirty="0">
                <a:solidFill>
                  <a:srgbClr val="FFFF00"/>
                </a:solidFill>
                <a:highlight>
                  <a:srgbClr val="0000FF"/>
                </a:highlight>
              </a:rPr>
              <a:t>Goal </a:t>
            </a:r>
          </a:p>
        </p:txBody>
      </p:sp>
    </p:spTree>
    <p:extLst>
      <p:ext uri="{BB962C8B-B14F-4D97-AF65-F5344CB8AC3E}">
        <p14:creationId xmlns:p14="http://schemas.microsoft.com/office/powerpoint/2010/main" val="1031276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0B3E-199D-6F55-932C-5E59E1CD9D6C}"/>
              </a:ext>
            </a:extLst>
          </p:cNvPr>
          <p:cNvSpPr>
            <a:spLocks noGrp="1"/>
          </p:cNvSpPr>
          <p:nvPr>
            <p:ph type="title"/>
          </p:nvPr>
        </p:nvSpPr>
        <p:spPr>
          <a:xfrm>
            <a:off x="7763068" y="764373"/>
            <a:ext cx="3743131" cy="1293028"/>
          </a:xfrm>
        </p:spPr>
        <p:txBody>
          <a:bodyPr/>
          <a:lstStyle/>
          <a:p>
            <a:r>
              <a:rPr lang="en-US" dirty="0"/>
              <a:t>Example of test strategy</a:t>
            </a:r>
          </a:p>
        </p:txBody>
      </p:sp>
      <p:pic>
        <p:nvPicPr>
          <p:cNvPr id="5" name="Picture 4">
            <a:extLst>
              <a:ext uri="{FF2B5EF4-FFF2-40B4-BE49-F238E27FC236}">
                <a16:creationId xmlns:a16="http://schemas.microsoft.com/office/drawing/2014/main" id="{EAB2222B-6AAD-ED86-DEEE-2D98F8192568}"/>
              </a:ext>
            </a:extLst>
          </p:cNvPr>
          <p:cNvPicPr>
            <a:picLocks noChangeAspect="1"/>
          </p:cNvPicPr>
          <p:nvPr/>
        </p:nvPicPr>
        <p:blipFill>
          <a:blip r:embed="rId2"/>
          <a:stretch>
            <a:fillRect/>
          </a:stretch>
        </p:blipFill>
        <p:spPr>
          <a:xfrm>
            <a:off x="0" y="9331"/>
            <a:ext cx="7557796" cy="3237722"/>
          </a:xfrm>
          <a:prstGeom prst="rect">
            <a:avLst/>
          </a:prstGeom>
        </p:spPr>
      </p:pic>
      <p:pic>
        <p:nvPicPr>
          <p:cNvPr id="7" name="Picture 6">
            <a:extLst>
              <a:ext uri="{FF2B5EF4-FFF2-40B4-BE49-F238E27FC236}">
                <a16:creationId xmlns:a16="http://schemas.microsoft.com/office/drawing/2014/main" id="{D67727C3-D719-7993-43FA-DA457014996B}"/>
              </a:ext>
            </a:extLst>
          </p:cNvPr>
          <p:cNvPicPr>
            <a:picLocks noChangeAspect="1"/>
          </p:cNvPicPr>
          <p:nvPr/>
        </p:nvPicPr>
        <p:blipFill>
          <a:blip r:embed="rId3"/>
          <a:stretch>
            <a:fillRect/>
          </a:stretch>
        </p:blipFill>
        <p:spPr>
          <a:xfrm>
            <a:off x="4414837" y="3237722"/>
            <a:ext cx="7629525" cy="3620277"/>
          </a:xfrm>
          <a:prstGeom prst="rect">
            <a:avLst/>
          </a:prstGeom>
        </p:spPr>
      </p:pic>
    </p:spTree>
    <p:extLst>
      <p:ext uri="{BB962C8B-B14F-4D97-AF65-F5344CB8AC3E}">
        <p14:creationId xmlns:p14="http://schemas.microsoft.com/office/powerpoint/2010/main" val="4094949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2375F-4D00-5F49-4B1C-AF1065AAC529}"/>
              </a:ext>
            </a:extLst>
          </p:cNvPr>
          <p:cNvSpPr>
            <a:spLocks noGrp="1"/>
          </p:cNvSpPr>
          <p:nvPr>
            <p:ph type="title"/>
          </p:nvPr>
        </p:nvSpPr>
        <p:spPr/>
        <p:txBody>
          <a:bodyPr/>
          <a:lstStyle/>
          <a:p>
            <a:r>
              <a:rPr lang="en-US" dirty="0"/>
              <a:t>Test coverage</a:t>
            </a:r>
          </a:p>
        </p:txBody>
      </p:sp>
      <p:sp>
        <p:nvSpPr>
          <p:cNvPr id="3" name="Content Placeholder 2">
            <a:extLst>
              <a:ext uri="{FF2B5EF4-FFF2-40B4-BE49-F238E27FC236}">
                <a16:creationId xmlns:a16="http://schemas.microsoft.com/office/drawing/2014/main" id="{DD1EC7CB-63EA-2A64-5A07-E08EB690CC91}"/>
              </a:ext>
            </a:extLst>
          </p:cNvPr>
          <p:cNvSpPr>
            <a:spLocks noGrp="1"/>
          </p:cNvSpPr>
          <p:nvPr>
            <p:ph idx="1"/>
          </p:nvPr>
        </p:nvSpPr>
        <p:spPr>
          <a:xfrm>
            <a:off x="1782147" y="2194560"/>
            <a:ext cx="8610600" cy="4024125"/>
          </a:xfrm>
        </p:spPr>
        <p:txBody>
          <a:bodyPr/>
          <a:lstStyle/>
          <a:p>
            <a:pPr algn="just"/>
            <a:r>
              <a:rPr lang="en-US" dirty="0"/>
              <a:t>The intensity of testing depends very much on the test techniques that are used and the ➞</a:t>
            </a:r>
            <a:r>
              <a:rPr lang="en-US" b="1" u="sng" dirty="0">
                <a:solidFill>
                  <a:schemeClr val="accent5">
                    <a:lumMod val="60000"/>
                    <a:lumOff val="40000"/>
                  </a:schemeClr>
                </a:solidFill>
              </a:rPr>
              <a:t>test coverage</a:t>
            </a:r>
            <a:r>
              <a:rPr lang="en-US" dirty="0"/>
              <a:t> that must be achieved. </a:t>
            </a:r>
          </a:p>
          <a:p>
            <a:pPr algn="just"/>
            <a:r>
              <a:rPr lang="en-US" dirty="0"/>
              <a:t>Test coverage serves as a test exit criterion. Besides ➞</a:t>
            </a:r>
            <a:r>
              <a:rPr lang="en-US" b="1" u="sng" dirty="0">
                <a:solidFill>
                  <a:schemeClr val="accent5">
                    <a:lumMod val="60000"/>
                    <a:lumOff val="40000"/>
                  </a:schemeClr>
                </a:solidFill>
              </a:rPr>
              <a:t>coverage</a:t>
            </a:r>
            <a:r>
              <a:rPr lang="en-US" dirty="0"/>
              <a:t> criteria referring to source code structure (for example, statement coverage).</a:t>
            </a:r>
          </a:p>
          <a:p>
            <a:pPr algn="just"/>
            <a:r>
              <a:rPr lang="en-US" dirty="0"/>
              <a:t>Define meeting the customer requirements as an exit criterion.</a:t>
            </a:r>
          </a:p>
        </p:txBody>
      </p:sp>
    </p:spTree>
    <p:extLst>
      <p:ext uri="{BB962C8B-B14F-4D97-AF65-F5344CB8AC3E}">
        <p14:creationId xmlns:p14="http://schemas.microsoft.com/office/powerpoint/2010/main" val="3019351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0635-EE15-455C-3EAD-23EB34FE31E1}"/>
              </a:ext>
            </a:extLst>
          </p:cNvPr>
          <p:cNvSpPr>
            <a:spLocks noGrp="1"/>
          </p:cNvSpPr>
          <p:nvPr>
            <p:ph type="title"/>
          </p:nvPr>
        </p:nvSpPr>
        <p:spPr/>
        <p:txBody>
          <a:bodyPr/>
          <a:lstStyle/>
          <a:p>
            <a:r>
              <a:rPr lang="en-US" dirty="0"/>
              <a:t>Test analysis and design</a:t>
            </a:r>
          </a:p>
        </p:txBody>
      </p:sp>
      <p:sp>
        <p:nvSpPr>
          <p:cNvPr id="3" name="Content Placeholder 2">
            <a:extLst>
              <a:ext uri="{FF2B5EF4-FFF2-40B4-BE49-F238E27FC236}">
                <a16:creationId xmlns:a16="http://schemas.microsoft.com/office/drawing/2014/main" id="{1028E803-0089-5001-D3E0-E5F21EADA35B}"/>
              </a:ext>
            </a:extLst>
          </p:cNvPr>
          <p:cNvSpPr>
            <a:spLocks noGrp="1"/>
          </p:cNvSpPr>
          <p:nvPr>
            <p:ph idx="1"/>
          </p:nvPr>
        </p:nvSpPr>
        <p:spPr/>
        <p:txBody>
          <a:bodyPr/>
          <a:lstStyle/>
          <a:p>
            <a:pPr marL="0" indent="0" algn="just">
              <a:buNone/>
            </a:pPr>
            <a:r>
              <a:rPr lang="en-US" b="1" u="sng" dirty="0">
                <a:solidFill>
                  <a:schemeClr val="accent6">
                    <a:lumMod val="60000"/>
                    <a:lumOff val="40000"/>
                  </a:schemeClr>
                </a:solidFill>
              </a:rPr>
              <a:t>Test basis</a:t>
            </a:r>
            <a:r>
              <a:rPr lang="en-US" dirty="0"/>
              <a:t> -- specification of what should be tested. The basis for the creation of a test can be the specification or architecture documents, the results of risk analysis, or other documents produced during the software development process.</a:t>
            </a:r>
          </a:p>
          <a:p>
            <a:pPr lvl="3" algn="just"/>
            <a:r>
              <a:rPr lang="en-US" b="1" u="sng" dirty="0">
                <a:solidFill>
                  <a:schemeClr val="accent1">
                    <a:lumMod val="60000"/>
                    <a:lumOff val="40000"/>
                  </a:schemeClr>
                </a:solidFill>
              </a:rPr>
              <a:t>Check Testability</a:t>
            </a:r>
            <a:r>
              <a:rPr lang="en-US" dirty="0"/>
              <a:t> -- checking the ease with which interfaces can be addressed (interface openness) and the ease with which the test object can be separated into smaller, more easily testable units. These issues need to be addressed during development and the test object should be designed and programmed accordingly. </a:t>
            </a:r>
          </a:p>
          <a:p>
            <a:pPr lvl="3" algn="just"/>
            <a:r>
              <a:rPr lang="en-US" b="1" u="sng" dirty="0">
                <a:solidFill>
                  <a:schemeClr val="accent1">
                    <a:lumMod val="60000"/>
                    <a:lumOff val="40000"/>
                  </a:schemeClr>
                </a:solidFill>
              </a:rPr>
              <a:t>Consider the Risk</a:t>
            </a:r>
            <a:r>
              <a:rPr lang="en-US" dirty="0"/>
              <a:t> -- test strategy is dependent on requirements for reliability and safety. If there is a high risk of failure for the software, very thorough testing should be planned. If the software is less critical, testing may be less formal.</a:t>
            </a:r>
          </a:p>
          <a:p>
            <a:pPr lvl="3" algn="just"/>
            <a:r>
              <a:rPr lang="en-US" b="1" u="sng" dirty="0">
                <a:solidFill>
                  <a:schemeClr val="accent1">
                    <a:lumMod val="60000"/>
                    <a:lumOff val="40000"/>
                  </a:schemeClr>
                </a:solidFill>
              </a:rPr>
              <a:t>Traceability </a:t>
            </a:r>
            <a:r>
              <a:rPr lang="en-US" dirty="0"/>
              <a:t>-- between the specifications to be tested and the tests themselves. It must be clear which test cases test which requirements and vice versa. Only this way is it possible to decide which requirements are to be or have been tested, how intensively and with which test cases.</a:t>
            </a:r>
          </a:p>
        </p:txBody>
      </p:sp>
    </p:spTree>
    <p:extLst>
      <p:ext uri="{BB962C8B-B14F-4D97-AF65-F5344CB8AC3E}">
        <p14:creationId xmlns:p14="http://schemas.microsoft.com/office/powerpoint/2010/main" val="2242573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D5C02-6D3E-7974-5E97-3A1BC88B7DDB}"/>
              </a:ext>
            </a:extLst>
          </p:cNvPr>
          <p:cNvSpPr>
            <a:spLocks noGrp="1"/>
          </p:cNvSpPr>
          <p:nvPr>
            <p:ph type="title"/>
          </p:nvPr>
        </p:nvSpPr>
        <p:spPr/>
        <p:txBody>
          <a:bodyPr/>
          <a:lstStyle/>
          <a:p>
            <a:r>
              <a:rPr lang="en-US" dirty="0"/>
              <a:t>Test case specification</a:t>
            </a:r>
          </a:p>
        </p:txBody>
      </p:sp>
      <p:sp>
        <p:nvSpPr>
          <p:cNvPr id="3" name="Content Placeholder 2">
            <a:extLst>
              <a:ext uri="{FF2B5EF4-FFF2-40B4-BE49-F238E27FC236}">
                <a16:creationId xmlns:a16="http://schemas.microsoft.com/office/drawing/2014/main" id="{AA70A44B-22A3-BC1B-C053-F9187001BD34}"/>
              </a:ext>
            </a:extLst>
          </p:cNvPr>
          <p:cNvSpPr>
            <a:spLocks noGrp="1"/>
          </p:cNvSpPr>
          <p:nvPr>
            <p:ph idx="1"/>
          </p:nvPr>
        </p:nvSpPr>
        <p:spPr/>
        <p:txBody>
          <a:bodyPr/>
          <a:lstStyle/>
          <a:p>
            <a:r>
              <a:rPr lang="en-US" dirty="0"/>
              <a:t>Logical Test Cases</a:t>
            </a:r>
          </a:p>
          <a:p>
            <a:pPr lvl="2"/>
            <a:r>
              <a:rPr lang="en-US" dirty="0"/>
              <a:t>Black box testing</a:t>
            </a:r>
          </a:p>
          <a:p>
            <a:pPr lvl="2"/>
            <a:r>
              <a:rPr lang="en-US" dirty="0"/>
              <a:t>White box testing</a:t>
            </a:r>
          </a:p>
          <a:p>
            <a:r>
              <a:rPr lang="en-US" dirty="0"/>
              <a:t>Concrete Test Cases</a:t>
            </a:r>
          </a:p>
          <a:p>
            <a:endParaRPr lang="en-US" dirty="0"/>
          </a:p>
        </p:txBody>
      </p:sp>
      <p:sp>
        <p:nvSpPr>
          <p:cNvPr id="4" name="Rectangle: Rounded Corners 3">
            <a:extLst>
              <a:ext uri="{FF2B5EF4-FFF2-40B4-BE49-F238E27FC236}">
                <a16:creationId xmlns:a16="http://schemas.microsoft.com/office/drawing/2014/main" id="{A666DFC9-9C33-EB5C-F087-DE5981C0D452}"/>
              </a:ext>
            </a:extLst>
          </p:cNvPr>
          <p:cNvSpPr/>
          <p:nvPr/>
        </p:nvSpPr>
        <p:spPr>
          <a:xfrm>
            <a:off x="1371600" y="4301412"/>
            <a:ext cx="1884784" cy="9890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Pre-condition</a:t>
            </a:r>
          </a:p>
        </p:txBody>
      </p:sp>
      <p:sp>
        <p:nvSpPr>
          <p:cNvPr id="5" name="Oval 4">
            <a:extLst>
              <a:ext uri="{FF2B5EF4-FFF2-40B4-BE49-F238E27FC236}">
                <a16:creationId xmlns:a16="http://schemas.microsoft.com/office/drawing/2014/main" id="{6DAE1166-984E-9721-E4D0-76172A76E7A6}"/>
              </a:ext>
            </a:extLst>
          </p:cNvPr>
          <p:cNvSpPr/>
          <p:nvPr/>
        </p:nvSpPr>
        <p:spPr>
          <a:xfrm>
            <a:off x="4488024" y="3965510"/>
            <a:ext cx="1698172" cy="979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Process</a:t>
            </a:r>
          </a:p>
        </p:txBody>
      </p:sp>
      <p:sp>
        <p:nvSpPr>
          <p:cNvPr id="6" name="Oval 5">
            <a:extLst>
              <a:ext uri="{FF2B5EF4-FFF2-40B4-BE49-F238E27FC236}">
                <a16:creationId xmlns:a16="http://schemas.microsoft.com/office/drawing/2014/main" id="{E942F391-BE7F-B2F3-3D0B-5A600094411B}"/>
              </a:ext>
            </a:extLst>
          </p:cNvPr>
          <p:cNvSpPr/>
          <p:nvPr/>
        </p:nvSpPr>
        <p:spPr>
          <a:xfrm>
            <a:off x="4544007" y="5265575"/>
            <a:ext cx="1698172" cy="979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Results</a:t>
            </a:r>
          </a:p>
        </p:txBody>
      </p:sp>
      <p:sp>
        <p:nvSpPr>
          <p:cNvPr id="7" name="Oval 6">
            <a:extLst>
              <a:ext uri="{FF2B5EF4-FFF2-40B4-BE49-F238E27FC236}">
                <a16:creationId xmlns:a16="http://schemas.microsoft.com/office/drawing/2014/main" id="{DD4BFEAD-7F36-58DD-A6FC-03D88FE99CB4}"/>
              </a:ext>
            </a:extLst>
          </p:cNvPr>
          <p:cNvSpPr/>
          <p:nvPr/>
        </p:nvSpPr>
        <p:spPr>
          <a:xfrm>
            <a:off x="4488024" y="2692049"/>
            <a:ext cx="1698172" cy="979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Specification</a:t>
            </a:r>
          </a:p>
        </p:txBody>
      </p:sp>
      <p:sp>
        <p:nvSpPr>
          <p:cNvPr id="8" name="Rectangle: Diagonal Corners Rounded 7">
            <a:extLst>
              <a:ext uri="{FF2B5EF4-FFF2-40B4-BE49-F238E27FC236}">
                <a16:creationId xmlns:a16="http://schemas.microsoft.com/office/drawing/2014/main" id="{85D1AD74-A4CD-A084-8622-A7D1F9A56F15}"/>
              </a:ext>
            </a:extLst>
          </p:cNvPr>
          <p:cNvSpPr/>
          <p:nvPr/>
        </p:nvSpPr>
        <p:spPr>
          <a:xfrm>
            <a:off x="7072604" y="3651213"/>
            <a:ext cx="1800808" cy="743505"/>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execution</a:t>
            </a:r>
          </a:p>
        </p:txBody>
      </p:sp>
      <p:sp>
        <p:nvSpPr>
          <p:cNvPr id="9" name="Rectangle: Diagonal Corners Rounded 8">
            <a:extLst>
              <a:ext uri="{FF2B5EF4-FFF2-40B4-BE49-F238E27FC236}">
                <a16:creationId xmlns:a16="http://schemas.microsoft.com/office/drawing/2014/main" id="{3A473862-9CB7-CA4C-A62E-590D8697413C}"/>
              </a:ext>
            </a:extLst>
          </p:cNvPr>
          <p:cNvSpPr/>
          <p:nvPr/>
        </p:nvSpPr>
        <p:spPr>
          <a:xfrm>
            <a:off x="7114591" y="5011927"/>
            <a:ext cx="1800808" cy="743505"/>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Oracle</a:t>
            </a:r>
          </a:p>
        </p:txBody>
      </p:sp>
      <p:sp>
        <p:nvSpPr>
          <p:cNvPr id="10" name="Hexagon 9">
            <a:extLst>
              <a:ext uri="{FF2B5EF4-FFF2-40B4-BE49-F238E27FC236}">
                <a16:creationId xmlns:a16="http://schemas.microsoft.com/office/drawing/2014/main" id="{11132CB8-0F7A-39BD-54EA-02F6F09D2783}"/>
              </a:ext>
            </a:extLst>
          </p:cNvPr>
          <p:cNvSpPr/>
          <p:nvPr/>
        </p:nvSpPr>
        <p:spPr>
          <a:xfrm>
            <a:off x="9461242" y="3093337"/>
            <a:ext cx="1800807" cy="12930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Negative Test</a:t>
            </a:r>
          </a:p>
        </p:txBody>
      </p:sp>
      <p:sp>
        <p:nvSpPr>
          <p:cNvPr id="11" name="Hexagon 10">
            <a:extLst>
              <a:ext uri="{FF2B5EF4-FFF2-40B4-BE49-F238E27FC236}">
                <a16:creationId xmlns:a16="http://schemas.microsoft.com/office/drawing/2014/main" id="{7A5CDD3D-47B1-8C73-A84F-49492B0A85E0}"/>
              </a:ext>
            </a:extLst>
          </p:cNvPr>
          <p:cNvSpPr/>
          <p:nvPr/>
        </p:nvSpPr>
        <p:spPr>
          <a:xfrm>
            <a:off x="9538998" y="4795934"/>
            <a:ext cx="1800807" cy="12930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Exception Handling</a:t>
            </a:r>
          </a:p>
        </p:txBody>
      </p:sp>
      <p:cxnSp>
        <p:nvCxnSpPr>
          <p:cNvPr id="13" name="Straight Arrow Connector 12">
            <a:extLst>
              <a:ext uri="{FF2B5EF4-FFF2-40B4-BE49-F238E27FC236}">
                <a16:creationId xmlns:a16="http://schemas.microsoft.com/office/drawing/2014/main" id="{5164F971-697C-E39A-2A58-3AC461EAB4E9}"/>
              </a:ext>
            </a:extLst>
          </p:cNvPr>
          <p:cNvCxnSpPr/>
          <p:nvPr/>
        </p:nvCxnSpPr>
        <p:spPr>
          <a:xfrm flipV="1">
            <a:off x="3256384" y="3521490"/>
            <a:ext cx="1287623" cy="1008847"/>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DB83C93F-3B8D-F608-9FDF-E19D9E826E3F}"/>
              </a:ext>
            </a:extLst>
          </p:cNvPr>
          <p:cNvCxnSpPr/>
          <p:nvPr/>
        </p:nvCxnSpPr>
        <p:spPr>
          <a:xfrm>
            <a:off x="5187820" y="3671763"/>
            <a:ext cx="0" cy="293747"/>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98F85BD5-A11D-7880-5FA1-F3458930405C}"/>
              </a:ext>
            </a:extLst>
          </p:cNvPr>
          <p:cNvCxnSpPr/>
          <p:nvPr/>
        </p:nvCxnSpPr>
        <p:spPr>
          <a:xfrm>
            <a:off x="5225143" y="5002596"/>
            <a:ext cx="0" cy="253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D2895B-A153-FD03-3CFD-90BA747CDEF3}"/>
              </a:ext>
            </a:extLst>
          </p:cNvPr>
          <p:cNvCxnSpPr/>
          <p:nvPr/>
        </p:nvCxnSpPr>
        <p:spPr>
          <a:xfrm flipV="1">
            <a:off x="6186196" y="4206622"/>
            <a:ext cx="886408" cy="1235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4CE1729-8BE2-2BB8-65B2-20D55821B3F4}"/>
              </a:ext>
            </a:extLst>
          </p:cNvPr>
          <p:cNvCxnSpPr/>
          <p:nvPr/>
        </p:nvCxnSpPr>
        <p:spPr>
          <a:xfrm>
            <a:off x="8089641" y="4394718"/>
            <a:ext cx="0" cy="607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A786397-DB84-A6F6-04BD-A95CF7BA7CE2}"/>
              </a:ext>
            </a:extLst>
          </p:cNvPr>
          <p:cNvCxnSpPr/>
          <p:nvPr/>
        </p:nvCxnSpPr>
        <p:spPr>
          <a:xfrm flipV="1">
            <a:off x="8915399" y="4206622"/>
            <a:ext cx="741785" cy="922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7A00538-707E-C5A2-C0B2-41E9D0EB1128}"/>
              </a:ext>
            </a:extLst>
          </p:cNvPr>
          <p:cNvCxnSpPr/>
          <p:nvPr/>
        </p:nvCxnSpPr>
        <p:spPr>
          <a:xfrm>
            <a:off x="8936391" y="5265575"/>
            <a:ext cx="711462" cy="489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386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A40EF-DDCC-9665-F73E-3EFEEE9227AE}"/>
              </a:ext>
            </a:extLst>
          </p:cNvPr>
          <p:cNvSpPr>
            <a:spLocks noGrp="1"/>
          </p:cNvSpPr>
          <p:nvPr>
            <p:ph type="title"/>
          </p:nvPr>
        </p:nvSpPr>
        <p:spPr>
          <a:xfrm>
            <a:off x="0" y="325832"/>
            <a:ext cx="12101804" cy="1293028"/>
          </a:xfrm>
        </p:spPr>
        <p:txBody>
          <a:bodyPr/>
          <a:lstStyle/>
          <a:p>
            <a:r>
              <a:rPr lang="en-US" dirty="0"/>
              <a:t>Test case (logical and physical) example</a:t>
            </a:r>
          </a:p>
        </p:txBody>
      </p:sp>
      <p:pic>
        <p:nvPicPr>
          <p:cNvPr id="5" name="Picture 4">
            <a:extLst>
              <a:ext uri="{FF2B5EF4-FFF2-40B4-BE49-F238E27FC236}">
                <a16:creationId xmlns:a16="http://schemas.microsoft.com/office/drawing/2014/main" id="{3E0F5D60-AB9C-7A0F-25B3-54F36CD98F6F}"/>
              </a:ext>
            </a:extLst>
          </p:cNvPr>
          <p:cNvPicPr>
            <a:picLocks noChangeAspect="1"/>
          </p:cNvPicPr>
          <p:nvPr/>
        </p:nvPicPr>
        <p:blipFill>
          <a:blip r:embed="rId2"/>
          <a:stretch>
            <a:fillRect/>
          </a:stretch>
        </p:blipFill>
        <p:spPr>
          <a:xfrm>
            <a:off x="0" y="1784115"/>
            <a:ext cx="5691673" cy="3513555"/>
          </a:xfrm>
          <a:prstGeom prst="rect">
            <a:avLst/>
          </a:prstGeom>
        </p:spPr>
      </p:pic>
      <p:pic>
        <p:nvPicPr>
          <p:cNvPr id="7" name="Picture 6">
            <a:extLst>
              <a:ext uri="{FF2B5EF4-FFF2-40B4-BE49-F238E27FC236}">
                <a16:creationId xmlns:a16="http://schemas.microsoft.com/office/drawing/2014/main" id="{8CA299EA-EED3-19D1-5AE9-FA9568AFD233}"/>
              </a:ext>
            </a:extLst>
          </p:cNvPr>
          <p:cNvPicPr>
            <a:picLocks noChangeAspect="1"/>
          </p:cNvPicPr>
          <p:nvPr/>
        </p:nvPicPr>
        <p:blipFill>
          <a:blip r:embed="rId3"/>
          <a:stretch>
            <a:fillRect/>
          </a:stretch>
        </p:blipFill>
        <p:spPr>
          <a:xfrm>
            <a:off x="18662" y="5400314"/>
            <a:ext cx="7069494" cy="1423434"/>
          </a:xfrm>
          <a:prstGeom prst="rect">
            <a:avLst/>
          </a:prstGeom>
        </p:spPr>
      </p:pic>
      <p:pic>
        <p:nvPicPr>
          <p:cNvPr id="9" name="Picture 8">
            <a:extLst>
              <a:ext uri="{FF2B5EF4-FFF2-40B4-BE49-F238E27FC236}">
                <a16:creationId xmlns:a16="http://schemas.microsoft.com/office/drawing/2014/main" id="{D80A2D4F-6A74-AD7B-760A-43C9511BF728}"/>
              </a:ext>
            </a:extLst>
          </p:cNvPr>
          <p:cNvPicPr>
            <a:picLocks noChangeAspect="1"/>
          </p:cNvPicPr>
          <p:nvPr/>
        </p:nvPicPr>
        <p:blipFill>
          <a:blip r:embed="rId4"/>
          <a:stretch>
            <a:fillRect/>
          </a:stretch>
        </p:blipFill>
        <p:spPr>
          <a:xfrm>
            <a:off x="5702365" y="2857500"/>
            <a:ext cx="6462960" cy="986712"/>
          </a:xfrm>
          <a:prstGeom prst="rect">
            <a:avLst/>
          </a:prstGeom>
        </p:spPr>
      </p:pic>
      <p:pic>
        <p:nvPicPr>
          <p:cNvPr id="11" name="Picture 10">
            <a:extLst>
              <a:ext uri="{FF2B5EF4-FFF2-40B4-BE49-F238E27FC236}">
                <a16:creationId xmlns:a16="http://schemas.microsoft.com/office/drawing/2014/main" id="{36D4862A-234A-2AF0-C931-F9B2931B66DC}"/>
              </a:ext>
            </a:extLst>
          </p:cNvPr>
          <p:cNvPicPr>
            <a:picLocks noChangeAspect="1"/>
          </p:cNvPicPr>
          <p:nvPr/>
        </p:nvPicPr>
        <p:blipFill>
          <a:blip r:embed="rId5"/>
          <a:stretch>
            <a:fillRect/>
          </a:stretch>
        </p:blipFill>
        <p:spPr>
          <a:xfrm>
            <a:off x="7872510" y="4041913"/>
            <a:ext cx="2381250" cy="638175"/>
          </a:xfrm>
          <a:prstGeom prst="rect">
            <a:avLst/>
          </a:prstGeom>
        </p:spPr>
      </p:pic>
    </p:spTree>
    <p:extLst>
      <p:ext uri="{BB962C8B-B14F-4D97-AF65-F5344CB8AC3E}">
        <p14:creationId xmlns:p14="http://schemas.microsoft.com/office/powerpoint/2010/main" val="2565354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CDC18-68F0-E7E8-9B08-74E9212DE694}"/>
              </a:ext>
            </a:extLst>
          </p:cNvPr>
          <p:cNvSpPr>
            <a:spLocks noGrp="1"/>
          </p:cNvSpPr>
          <p:nvPr>
            <p:ph type="title"/>
          </p:nvPr>
        </p:nvSpPr>
        <p:spPr>
          <a:xfrm>
            <a:off x="186612" y="764373"/>
            <a:ext cx="11319588" cy="1293028"/>
          </a:xfrm>
        </p:spPr>
        <p:txBody>
          <a:bodyPr/>
          <a:lstStyle/>
          <a:p>
            <a:r>
              <a:rPr lang="en-US" dirty="0"/>
              <a:t>Test implementation and execution</a:t>
            </a:r>
          </a:p>
        </p:txBody>
      </p:sp>
      <p:sp>
        <p:nvSpPr>
          <p:cNvPr id="3" name="Content Placeholder 2">
            <a:extLst>
              <a:ext uri="{FF2B5EF4-FFF2-40B4-BE49-F238E27FC236}">
                <a16:creationId xmlns:a16="http://schemas.microsoft.com/office/drawing/2014/main" id="{70F2367C-E30C-14AC-17C6-DB2B09FB7813}"/>
              </a:ext>
            </a:extLst>
          </p:cNvPr>
          <p:cNvSpPr>
            <a:spLocks noGrp="1"/>
          </p:cNvSpPr>
          <p:nvPr>
            <p:ph idx="1"/>
          </p:nvPr>
        </p:nvSpPr>
        <p:spPr/>
        <p:txBody>
          <a:bodyPr>
            <a:normAutofit fontScale="92500" lnSpcReduction="20000"/>
          </a:bodyPr>
          <a:lstStyle/>
          <a:p>
            <a:pPr algn="just"/>
            <a:r>
              <a:rPr lang="en-US" dirty="0"/>
              <a:t>Logical test cases must be transformed into concrete test cases </a:t>
            </a:r>
          </a:p>
          <a:p>
            <a:pPr algn="just"/>
            <a:r>
              <a:rPr lang="en-US" dirty="0"/>
              <a:t>All the details of the environment (test infrastructure and test framework) must be set up. </a:t>
            </a:r>
          </a:p>
          <a:p>
            <a:pPr algn="just"/>
            <a:r>
              <a:rPr lang="en-US" dirty="0"/>
              <a:t>The tests must be run and logged.</a:t>
            </a:r>
          </a:p>
          <a:p>
            <a:pPr algn="just"/>
            <a:r>
              <a:rPr lang="en-US" dirty="0"/>
              <a:t>test cases can then be used without further modifications or additions for executing the test, if the defined </a:t>
            </a:r>
            <a:r>
              <a:rPr lang="en-US" b="1" u="sng" dirty="0">
                <a:solidFill>
                  <a:srgbClr val="FFFF00"/>
                </a:solidFill>
                <a:highlight>
                  <a:srgbClr val="000000"/>
                </a:highlight>
              </a:rPr>
              <a:t>preconditions</a:t>
            </a:r>
            <a:r>
              <a:rPr lang="en-US" dirty="0"/>
              <a:t> for the respective test case are fulfilled. </a:t>
            </a:r>
          </a:p>
          <a:p>
            <a:pPr algn="just"/>
            <a:r>
              <a:rPr lang="en-US" dirty="0"/>
              <a:t>The mutual traceability between test cases and specifications must be checked and, if necessary, updated.</a:t>
            </a:r>
          </a:p>
          <a:p>
            <a:pPr algn="just"/>
            <a:r>
              <a:rPr lang="en-US" dirty="0"/>
              <a:t>Priority of the test cases will decide during test planning. </a:t>
            </a:r>
          </a:p>
          <a:p>
            <a:pPr algn="just"/>
            <a:r>
              <a:rPr lang="en-US" dirty="0"/>
              <a:t>If the test developer executes the tests himself, additional, detailed descriptions may not be necessary. </a:t>
            </a:r>
          </a:p>
          <a:p>
            <a:pPr algn="just"/>
            <a:r>
              <a:rPr lang="en-US" dirty="0"/>
              <a:t>Test cases should also be grouped into </a:t>
            </a:r>
            <a:r>
              <a:rPr lang="en-US" b="1" u="sng" dirty="0">
                <a:solidFill>
                  <a:srgbClr val="FFFF00"/>
                </a:solidFill>
              </a:rPr>
              <a:t>test suites</a:t>
            </a:r>
            <a:r>
              <a:rPr lang="en-US" dirty="0"/>
              <a:t> or </a:t>
            </a:r>
            <a:r>
              <a:rPr lang="en-US" b="1" u="sng" dirty="0">
                <a:solidFill>
                  <a:srgbClr val="FFFF00"/>
                </a:solidFill>
              </a:rPr>
              <a:t>test scenarios</a:t>
            </a:r>
            <a:r>
              <a:rPr lang="en-US" dirty="0"/>
              <a:t> for efficient test execution and easier understanding. </a:t>
            </a:r>
          </a:p>
          <a:p>
            <a:pPr algn="just"/>
            <a:endParaRPr lang="en-US" dirty="0"/>
          </a:p>
        </p:txBody>
      </p:sp>
    </p:spTree>
    <p:extLst>
      <p:ext uri="{BB962C8B-B14F-4D97-AF65-F5344CB8AC3E}">
        <p14:creationId xmlns:p14="http://schemas.microsoft.com/office/powerpoint/2010/main" val="2969644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48698E-9B25-94F6-9665-BB8478F6AF3A}"/>
              </a:ext>
            </a:extLst>
          </p:cNvPr>
          <p:cNvSpPr>
            <a:spLocks noGrp="1"/>
          </p:cNvSpPr>
          <p:nvPr>
            <p:ph idx="1"/>
          </p:nvPr>
        </p:nvSpPr>
        <p:spPr>
          <a:xfrm>
            <a:off x="186611" y="102638"/>
            <a:ext cx="11775233" cy="6578080"/>
          </a:xfrm>
          <a:solidFill>
            <a:schemeClr val="tx2">
              <a:lumMod val="90000"/>
            </a:schemeClr>
          </a:solidFill>
        </p:spPr>
        <p:txBody>
          <a:bodyPr>
            <a:normAutofit fontScale="77500" lnSpcReduction="20000"/>
          </a:bodyPr>
          <a:lstStyle/>
          <a:p>
            <a:r>
              <a:rPr lang="en-US" b="1" u="sng" dirty="0">
                <a:solidFill>
                  <a:schemeClr val="bg1"/>
                </a:solidFill>
              </a:rPr>
              <a:t>Test harnesses</a:t>
            </a:r>
            <a:r>
              <a:rPr lang="en-US" dirty="0">
                <a:solidFill>
                  <a:schemeClr val="bg1"/>
                </a:solidFill>
              </a:rPr>
              <a:t> </a:t>
            </a:r>
          </a:p>
          <a:p>
            <a:pPr marL="0" indent="0">
              <a:buNone/>
            </a:pPr>
            <a:r>
              <a:rPr lang="en-US" dirty="0">
                <a:solidFill>
                  <a:schemeClr val="bg1"/>
                </a:solidFill>
              </a:rPr>
              <a:t>	➞drivers </a:t>
            </a:r>
          </a:p>
          <a:p>
            <a:pPr marL="0" indent="0">
              <a:buNone/>
            </a:pPr>
            <a:r>
              <a:rPr lang="en-US" dirty="0">
                <a:solidFill>
                  <a:schemeClr val="bg1"/>
                </a:solidFill>
              </a:rPr>
              <a:t>	➞simulators </a:t>
            </a:r>
          </a:p>
          <a:p>
            <a:pPr marL="0" indent="0">
              <a:buNone/>
            </a:pPr>
            <a:r>
              <a:rPr lang="en-US" dirty="0">
                <a:solidFill>
                  <a:schemeClr val="bg1"/>
                </a:solidFill>
              </a:rPr>
              <a:t>must be programmed, built, acquired, or set up as part of the test environment before the test cases can be executed. Because failures may also be caused by faults in the test harness, the </a:t>
            </a:r>
            <a:r>
              <a:rPr lang="en-US" dirty="0">
                <a:solidFill>
                  <a:schemeClr val="accent2">
                    <a:lumMod val="75000"/>
                  </a:schemeClr>
                </a:solidFill>
              </a:rPr>
              <a:t>test environment</a:t>
            </a:r>
            <a:r>
              <a:rPr lang="en-US" dirty="0">
                <a:solidFill>
                  <a:schemeClr val="bg1"/>
                </a:solidFill>
              </a:rPr>
              <a:t> must be checked to make sure it’s working correctly.</a:t>
            </a:r>
          </a:p>
          <a:p>
            <a:r>
              <a:rPr lang="en-US" b="1" u="sng" dirty="0">
                <a:solidFill>
                  <a:schemeClr val="bg1"/>
                </a:solidFill>
              </a:rPr>
              <a:t>Checking for completeness</a:t>
            </a:r>
          </a:p>
          <a:p>
            <a:pPr marL="0" indent="0">
              <a:buNone/>
            </a:pPr>
            <a:r>
              <a:rPr lang="en-US" dirty="0">
                <a:solidFill>
                  <a:schemeClr val="bg1"/>
                </a:solidFill>
              </a:rPr>
              <a:t>Test object is installed in the available test environment and tested for its ability to start and do the main processing.</a:t>
            </a:r>
          </a:p>
          <a:p>
            <a:r>
              <a:rPr lang="en-US" b="1" u="sng" dirty="0">
                <a:solidFill>
                  <a:schemeClr val="bg1"/>
                </a:solidFill>
              </a:rPr>
              <a:t>Examination of the main functions</a:t>
            </a:r>
          </a:p>
          <a:p>
            <a:pPr marL="0" indent="0">
              <a:buNone/>
            </a:pPr>
            <a:r>
              <a:rPr lang="en-US" dirty="0">
                <a:solidFill>
                  <a:schemeClr val="bg1"/>
                </a:solidFill>
              </a:rPr>
              <a:t>The recommendation is to start test execution with the examination of the test object’s main functionality (smoke test). If failures or deviations from the expected result show up at this time, it is foolish to continue testing. </a:t>
            </a:r>
          </a:p>
          <a:p>
            <a:r>
              <a:rPr lang="en-US" b="1" u="sng" dirty="0">
                <a:solidFill>
                  <a:schemeClr val="bg1"/>
                </a:solidFill>
              </a:rPr>
              <a:t>Tests without a log are of no value</a:t>
            </a:r>
          </a:p>
          <a:p>
            <a:pPr marL="0" indent="0">
              <a:buNone/>
            </a:pPr>
            <a:r>
              <a:rPr lang="en-US" dirty="0">
                <a:solidFill>
                  <a:schemeClr val="bg1"/>
                </a:solidFill>
              </a:rPr>
              <a:t>Test execution must be exactly and completely logged. This includes logging which test runs have been executed with which results (pass or failure).</a:t>
            </a:r>
          </a:p>
          <a:p>
            <a:r>
              <a:rPr lang="en-US" b="1" u="sng" dirty="0">
                <a:solidFill>
                  <a:schemeClr val="bg1"/>
                </a:solidFill>
              </a:rPr>
              <a:t>Reproducibility is important</a:t>
            </a:r>
          </a:p>
          <a:p>
            <a:pPr marL="0" indent="0">
              <a:buNone/>
            </a:pPr>
            <a:r>
              <a:rPr lang="en-US" dirty="0">
                <a:solidFill>
                  <a:schemeClr val="bg1"/>
                </a:solidFill>
              </a:rPr>
              <a:t>The information related to a test case or test run must be maintained in such a way that it is possible to easily repeat the test later with the same input data and conditions. The </a:t>
            </a:r>
            <a:r>
              <a:rPr lang="en-US" dirty="0" err="1">
                <a:solidFill>
                  <a:schemeClr val="bg1"/>
                </a:solidFill>
              </a:rPr>
              <a:t>testware</a:t>
            </a:r>
            <a:r>
              <a:rPr lang="en-US" dirty="0">
                <a:solidFill>
                  <a:schemeClr val="bg1"/>
                </a:solidFill>
              </a:rPr>
              <a:t> must be subjected to </a:t>
            </a:r>
            <a:r>
              <a:rPr lang="en-US" dirty="0">
                <a:solidFill>
                  <a:schemeClr val="accent2">
                    <a:lumMod val="75000"/>
                  </a:schemeClr>
                </a:solidFill>
              </a:rPr>
              <a:t>configuration management.</a:t>
            </a:r>
          </a:p>
          <a:p>
            <a:r>
              <a:rPr lang="en-US" b="1" u="sng" dirty="0">
                <a:solidFill>
                  <a:schemeClr val="bg1"/>
                </a:solidFill>
              </a:rPr>
              <a:t>Failure found</a:t>
            </a:r>
          </a:p>
          <a:p>
            <a:pPr marL="0" indent="0">
              <a:buNone/>
            </a:pPr>
            <a:r>
              <a:rPr lang="en-US" dirty="0">
                <a:solidFill>
                  <a:schemeClr val="bg1"/>
                </a:solidFill>
              </a:rPr>
              <a:t>If a difference shows up between expected and actual results during test execution, it must be decided when evaluating the test logs if the difference really indicates a failure. If so, the failure must be documented. At first, a rough analysis of possible causes must be made. This analysis may require the tester to specify and execute additional test cases.</a:t>
            </a:r>
          </a:p>
          <a:p>
            <a:pPr marL="0" indent="0">
              <a:buNone/>
            </a:pPr>
            <a:endParaRPr lang="en-US" dirty="0">
              <a:solidFill>
                <a:schemeClr val="bg1"/>
              </a:solidFill>
            </a:endParaRPr>
          </a:p>
        </p:txBody>
      </p:sp>
    </p:spTree>
    <p:extLst>
      <p:ext uri="{BB962C8B-B14F-4D97-AF65-F5344CB8AC3E}">
        <p14:creationId xmlns:p14="http://schemas.microsoft.com/office/powerpoint/2010/main" val="1824394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9F2C7-0253-4F1D-7344-DD81F8715F8F}"/>
              </a:ext>
            </a:extLst>
          </p:cNvPr>
          <p:cNvSpPr>
            <a:spLocks noGrp="1"/>
          </p:cNvSpPr>
          <p:nvPr>
            <p:ph type="title"/>
          </p:nvPr>
        </p:nvSpPr>
        <p:spPr/>
        <p:txBody>
          <a:bodyPr/>
          <a:lstStyle/>
          <a:p>
            <a:r>
              <a:rPr lang="en-US" dirty="0"/>
              <a:t>Test evaluation and reporting</a:t>
            </a:r>
          </a:p>
        </p:txBody>
      </p:sp>
      <p:sp>
        <p:nvSpPr>
          <p:cNvPr id="3" name="Content Placeholder 2">
            <a:extLst>
              <a:ext uri="{FF2B5EF4-FFF2-40B4-BE49-F238E27FC236}">
                <a16:creationId xmlns:a16="http://schemas.microsoft.com/office/drawing/2014/main" id="{5C53894F-799F-F7D8-331C-6ABA46A931D4}"/>
              </a:ext>
            </a:extLst>
          </p:cNvPr>
          <p:cNvSpPr>
            <a:spLocks noGrp="1"/>
          </p:cNvSpPr>
          <p:nvPr>
            <p:ph idx="1"/>
          </p:nvPr>
        </p:nvSpPr>
        <p:spPr/>
        <p:txBody>
          <a:bodyPr/>
          <a:lstStyle/>
          <a:p>
            <a:r>
              <a:rPr lang="en-US" dirty="0"/>
              <a:t>Test object is assessed against the set test exit criteria specified during planning. </a:t>
            </a:r>
          </a:p>
          <a:p>
            <a:r>
              <a:rPr lang="en-US" dirty="0"/>
              <a:t>This may result in normal termination of the tests if all criteria are met, or it may be decided that additional test cases should be run or that the criteria were too hard.</a:t>
            </a:r>
          </a:p>
          <a:p>
            <a:r>
              <a:rPr lang="en-US" dirty="0"/>
              <a:t>For-example: , A test is considered good enough after execution of 80% of the test object statements. However, this would not be a very high requirement for a test. Appropriate tools should be used to collect such measures, or </a:t>
            </a:r>
            <a:r>
              <a:rPr lang="en-US" b="1" u="sng" dirty="0">
                <a:solidFill>
                  <a:srgbClr val="FFFF00"/>
                </a:solidFill>
              </a:rPr>
              <a:t>metrics</a:t>
            </a:r>
            <a:r>
              <a:rPr lang="en-US" dirty="0"/>
              <a:t>, in order to decide when a test should end. </a:t>
            </a:r>
          </a:p>
        </p:txBody>
      </p:sp>
    </p:spTree>
    <p:extLst>
      <p:ext uri="{BB962C8B-B14F-4D97-AF65-F5344CB8AC3E}">
        <p14:creationId xmlns:p14="http://schemas.microsoft.com/office/powerpoint/2010/main" val="2959667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5C30B-CC7A-CAC7-6228-9C30A1B39019}"/>
              </a:ext>
            </a:extLst>
          </p:cNvPr>
          <p:cNvSpPr>
            <a:spLocks noGrp="1"/>
          </p:cNvSpPr>
          <p:nvPr>
            <p:ph idx="1"/>
          </p:nvPr>
        </p:nvSpPr>
        <p:spPr>
          <a:xfrm>
            <a:off x="79310" y="57850"/>
            <a:ext cx="12112690" cy="2078860"/>
          </a:xfrm>
          <a:solidFill>
            <a:schemeClr val="accent4">
              <a:lumMod val="20000"/>
              <a:lumOff val="80000"/>
            </a:schemeClr>
          </a:solidFill>
        </p:spPr>
        <p:txBody>
          <a:bodyPr/>
          <a:lstStyle/>
          <a:p>
            <a:pPr algn="just" fontAlgn="base"/>
            <a:r>
              <a:rPr lang="en-US" b="1" i="0" dirty="0">
                <a:solidFill>
                  <a:srgbClr val="666666"/>
                </a:solidFill>
                <a:effectLst/>
                <a:latin typeface="inherit"/>
              </a:rPr>
              <a:t>Test Report</a:t>
            </a:r>
            <a:r>
              <a:rPr lang="en-US" b="0" i="0" dirty="0">
                <a:solidFill>
                  <a:srgbClr val="666666"/>
                </a:solidFill>
                <a:effectLst/>
                <a:latin typeface="Open Sans" panose="020B0604020202020204" pitchFamily="34" charset="0"/>
              </a:rPr>
              <a:t> is a document which contains a summary of all test activities and final test results of a testing project. Test report is an assessment of how well the</a:t>
            </a:r>
            <a:r>
              <a:rPr lang="en-US" b="0" i="0" u="sng" dirty="0">
                <a:solidFill>
                  <a:srgbClr val="34AEE2"/>
                </a:solidFill>
                <a:effectLst/>
                <a:latin typeface="inherit"/>
              </a:rPr>
              <a:t> Testing </a:t>
            </a:r>
            <a:r>
              <a:rPr lang="en-US" b="0" i="0" dirty="0">
                <a:solidFill>
                  <a:srgbClr val="666666"/>
                </a:solidFill>
                <a:effectLst/>
                <a:latin typeface="Open Sans" panose="020B0604020202020204" pitchFamily="34" charset="0"/>
              </a:rPr>
              <a:t>is performed. Based on the test report, stakeholders can evaluate the quality of the tested product and make a decision on the software release.</a:t>
            </a:r>
          </a:p>
          <a:p>
            <a:pPr algn="just" fontAlgn="base"/>
            <a:r>
              <a:rPr lang="en-US" b="0" i="0" dirty="0">
                <a:solidFill>
                  <a:srgbClr val="666666"/>
                </a:solidFill>
                <a:effectLst/>
                <a:latin typeface="Open Sans" panose="020B0604020202020204" pitchFamily="34" charset="0"/>
              </a:rPr>
              <a:t>For example, if the test report informs that there are many defects remaining in the product, stakeholders can delay the release until all the defects are fixed.</a:t>
            </a:r>
          </a:p>
          <a:p>
            <a:pPr marL="0" indent="0">
              <a:buNone/>
            </a:pPr>
            <a:endParaRPr lang="en-US" dirty="0"/>
          </a:p>
        </p:txBody>
      </p:sp>
      <p:pic>
        <p:nvPicPr>
          <p:cNvPr id="1026" name="Picture 2">
            <a:extLst>
              <a:ext uri="{FF2B5EF4-FFF2-40B4-BE49-F238E27FC236}">
                <a16:creationId xmlns:a16="http://schemas.microsoft.com/office/drawing/2014/main" id="{877A9438-1BD2-7F93-0227-904F73F89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10" y="2136710"/>
            <a:ext cx="6751108" cy="47212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C4CE229-FE93-CA06-8C2C-9BF09B8DBB73}"/>
              </a:ext>
            </a:extLst>
          </p:cNvPr>
          <p:cNvPicPr>
            <a:picLocks noChangeAspect="1"/>
          </p:cNvPicPr>
          <p:nvPr/>
        </p:nvPicPr>
        <p:blipFill>
          <a:blip r:embed="rId3"/>
          <a:stretch>
            <a:fillRect/>
          </a:stretch>
        </p:blipFill>
        <p:spPr>
          <a:xfrm>
            <a:off x="6830418" y="2900362"/>
            <a:ext cx="5383780" cy="3405187"/>
          </a:xfrm>
          <a:prstGeom prst="rect">
            <a:avLst/>
          </a:prstGeom>
        </p:spPr>
      </p:pic>
      <p:sp>
        <p:nvSpPr>
          <p:cNvPr id="6" name="TextBox 5">
            <a:extLst>
              <a:ext uri="{FF2B5EF4-FFF2-40B4-BE49-F238E27FC236}">
                <a16:creationId xmlns:a16="http://schemas.microsoft.com/office/drawing/2014/main" id="{6C4DCF9A-7CA4-1136-25E3-16BE3CEE31E1}"/>
              </a:ext>
            </a:extLst>
          </p:cNvPr>
          <p:cNvSpPr txBox="1"/>
          <p:nvPr/>
        </p:nvSpPr>
        <p:spPr>
          <a:xfrm>
            <a:off x="7896225" y="6397108"/>
            <a:ext cx="3790950" cy="369332"/>
          </a:xfrm>
          <a:prstGeom prst="rect">
            <a:avLst/>
          </a:prstGeom>
          <a:noFill/>
        </p:spPr>
        <p:txBody>
          <a:bodyPr wrap="square" rtlCol="0">
            <a:spAutoFit/>
          </a:bodyPr>
          <a:lstStyle/>
          <a:p>
            <a:r>
              <a:rPr lang="en-US" dirty="0"/>
              <a:t>Typical Benefits of Test Report</a:t>
            </a:r>
          </a:p>
        </p:txBody>
      </p:sp>
    </p:spTree>
    <p:extLst>
      <p:ext uri="{BB962C8B-B14F-4D97-AF65-F5344CB8AC3E}">
        <p14:creationId xmlns:p14="http://schemas.microsoft.com/office/powerpoint/2010/main" val="868975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B4D41-2C13-BF13-DCBF-9E73176AC2BE}"/>
              </a:ext>
            </a:extLst>
          </p:cNvPr>
          <p:cNvSpPr>
            <a:spLocks noGrp="1"/>
          </p:cNvSpPr>
          <p:nvPr>
            <p:ph type="title"/>
          </p:nvPr>
        </p:nvSpPr>
        <p:spPr/>
        <p:txBody>
          <a:bodyPr/>
          <a:lstStyle/>
          <a:p>
            <a:r>
              <a:rPr lang="en-US" dirty="0"/>
              <a:t>Define Software Testing</a:t>
            </a:r>
          </a:p>
        </p:txBody>
      </p:sp>
      <p:sp>
        <p:nvSpPr>
          <p:cNvPr id="3" name="Content Placeholder 2">
            <a:extLst>
              <a:ext uri="{FF2B5EF4-FFF2-40B4-BE49-F238E27FC236}">
                <a16:creationId xmlns:a16="http://schemas.microsoft.com/office/drawing/2014/main" id="{D45629A1-19A1-6344-B699-57D5A72F033C}"/>
              </a:ext>
            </a:extLst>
          </p:cNvPr>
          <p:cNvSpPr>
            <a:spLocks noGrp="1"/>
          </p:cNvSpPr>
          <p:nvPr>
            <p:ph idx="1"/>
          </p:nvPr>
        </p:nvSpPr>
        <p:spPr>
          <a:xfrm>
            <a:off x="685800" y="2715208"/>
            <a:ext cx="10820400" cy="3503477"/>
          </a:xfrm>
        </p:spPr>
        <p:txBody>
          <a:bodyPr/>
          <a:lstStyle/>
          <a:p>
            <a:pPr algn="just"/>
            <a:r>
              <a:rPr lang="en-US" dirty="0"/>
              <a:t>Process of exercising or evaluating a system or system component by manual or automated means to verify that it satisfies specified requirements.</a:t>
            </a:r>
          </a:p>
          <a:p>
            <a:pPr algn="just"/>
            <a:r>
              <a:rPr lang="en-US" dirty="0"/>
              <a:t>Process of analyzing a system to detect the difference between existing and required conditions and to evaluate the features of the system.</a:t>
            </a:r>
          </a:p>
          <a:p>
            <a:pPr algn="just"/>
            <a:r>
              <a:rPr lang="en-US" dirty="0"/>
              <a:t>Process of executing a program or part of a program with the intention of finding errors.</a:t>
            </a:r>
          </a:p>
          <a:p>
            <a:pPr algn="just"/>
            <a:r>
              <a:rPr lang="en-US" dirty="0"/>
              <a:t>Verifying if the software behavior is as expected.</a:t>
            </a:r>
          </a:p>
        </p:txBody>
      </p:sp>
    </p:spTree>
    <p:extLst>
      <p:ext uri="{BB962C8B-B14F-4D97-AF65-F5344CB8AC3E}">
        <p14:creationId xmlns:p14="http://schemas.microsoft.com/office/powerpoint/2010/main" val="3316172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36D1CA1-86B1-7BCA-8424-96E5729F94A2}"/>
              </a:ext>
            </a:extLst>
          </p:cNvPr>
          <p:cNvPicPr>
            <a:picLocks noGrp="1" noChangeAspect="1"/>
          </p:cNvPicPr>
          <p:nvPr>
            <p:ph idx="1"/>
          </p:nvPr>
        </p:nvPicPr>
        <p:blipFill>
          <a:blip r:embed="rId2"/>
          <a:stretch>
            <a:fillRect/>
          </a:stretch>
        </p:blipFill>
        <p:spPr>
          <a:xfrm>
            <a:off x="5139397" y="-64961"/>
            <a:ext cx="7043271" cy="3493961"/>
          </a:xfrm>
        </p:spPr>
      </p:pic>
      <p:pic>
        <p:nvPicPr>
          <p:cNvPr id="5" name="Picture 4">
            <a:extLst>
              <a:ext uri="{FF2B5EF4-FFF2-40B4-BE49-F238E27FC236}">
                <a16:creationId xmlns:a16="http://schemas.microsoft.com/office/drawing/2014/main" id="{C1D004AD-8901-93F2-C503-8C13745C20FC}"/>
              </a:ext>
            </a:extLst>
          </p:cNvPr>
          <p:cNvPicPr>
            <a:picLocks noChangeAspect="1"/>
          </p:cNvPicPr>
          <p:nvPr/>
        </p:nvPicPr>
        <p:blipFill>
          <a:blip r:embed="rId3"/>
          <a:stretch>
            <a:fillRect/>
          </a:stretch>
        </p:blipFill>
        <p:spPr>
          <a:xfrm>
            <a:off x="6157779" y="5089899"/>
            <a:ext cx="6006228" cy="1408923"/>
          </a:xfrm>
          <a:prstGeom prst="rect">
            <a:avLst/>
          </a:prstGeom>
        </p:spPr>
      </p:pic>
      <p:sp>
        <p:nvSpPr>
          <p:cNvPr id="8" name="TextBox 7">
            <a:extLst>
              <a:ext uri="{FF2B5EF4-FFF2-40B4-BE49-F238E27FC236}">
                <a16:creationId xmlns:a16="http://schemas.microsoft.com/office/drawing/2014/main" id="{2A854612-F5B7-70DD-15BE-2CF3AD24E902}"/>
              </a:ext>
            </a:extLst>
          </p:cNvPr>
          <p:cNvSpPr txBox="1"/>
          <p:nvPr/>
        </p:nvSpPr>
        <p:spPr>
          <a:xfrm>
            <a:off x="7139397" y="6498822"/>
            <a:ext cx="3962400" cy="369332"/>
          </a:xfrm>
          <a:prstGeom prst="rect">
            <a:avLst/>
          </a:prstGeom>
          <a:noFill/>
        </p:spPr>
        <p:txBody>
          <a:bodyPr wrap="square" rtlCol="0">
            <a:spAutoFit/>
          </a:bodyPr>
          <a:lstStyle/>
          <a:p>
            <a:r>
              <a:rPr lang="en-US" dirty="0"/>
              <a:t>Structure of Project Report</a:t>
            </a:r>
          </a:p>
        </p:txBody>
      </p:sp>
      <p:sp>
        <p:nvSpPr>
          <p:cNvPr id="11" name="TextBox 10">
            <a:extLst>
              <a:ext uri="{FF2B5EF4-FFF2-40B4-BE49-F238E27FC236}">
                <a16:creationId xmlns:a16="http://schemas.microsoft.com/office/drawing/2014/main" id="{56702D6D-1682-AF9D-8145-FC5584C034F6}"/>
              </a:ext>
            </a:extLst>
          </p:cNvPr>
          <p:cNvSpPr txBox="1"/>
          <p:nvPr/>
        </p:nvSpPr>
        <p:spPr>
          <a:xfrm>
            <a:off x="27993" y="39754"/>
            <a:ext cx="5092742" cy="3970318"/>
          </a:xfrm>
          <a:prstGeom prst="rect">
            <a:avLst/>
          </a:prstGeom>
          <a:solidFill>
            <a:schemeClr val="accent5">
              <a:lumMod val="20000"/>
              <a:lumOff val="80000"/>
            </a:schemeClr>
          </a:solidFill>
        </p:spPr>
        <p:txBody>
          <a:bodyPr wrap="square" rtlCol="0">
            <a:spAutoFit/>
          </a:bodyPr>
          <a:lstStyle/>
          <a:p>
            <a:pPr algn="just" fontAlgn="base"/>
            <a:r>
              <a:rPr lang="en-US" dirty="0">
                <a:solidFill>
                  <a:srgbClr val="666666"/>
                </a:solidFill>
                <a:latin typeface="Open Sans" panose="020B0606030504020204" pitchFamily="34" charset="0"/>
              </a:rPr>
              <a:t>I</a:t>
            </a:r>
            <a:r>
              <a:rPr lang="en-US" b="1" i="0" u="sng" dirty="0">
                <a:solidFill>
                  <a:srgbClr val="666666"/>
                </a:solidFill>
                <a:effectLst/>
                <a:latin typeface="Open Sans" panose="020B0606030504020204" pitchFamily="34" charset="0"/>
              </a:rPr>
              <a:t>nformation in Test Report is defect</a:t>
            </a:r>
            <a:endParaRPr lang="en-US" b="1" i="0" u="sng" dirty="0">
              <a:solidFill>
                <a:srgbClr val="666666"/>
              </a:solidFill>
              <a:effectLst/>
              <a:latin typeface="inherit"/>
            </a:endParaRPr>
          </a:p>
          <a:p>
            <a:pPr algn="just" fontAlgn="base">
              <a:buFont typeface="Arial" panose="020B0604020202020204" pitchFamily="34" charset="0"/>
              <a:buChar char="•"/>
            </a:pPr>
            <a:r>
              <a:rPr lang="en-US" b="0" i="0" dirty="0">
                <a:solidFill>
                  <a:srgbClr val="666666"/>
                </a:solidFill>
                <a:effectLst/>
                <a:latin typeface="inherit"/>
              </a:rPr>
              <a:t>Total number of bugs</a:t>
            </a:r>
          </a:p>
          <a:p>
            <a:pPr algn="just" fontAlgn="base">
              <a:buFont typeface="Arial" panose="020B0604020202020204" pitchFamily="34" charset="0"/>
              <a:buChar char="•"/>
            </a:pPr>
            <a:r>
              <a:rPr lang="en-US" b="0" i="0" dirty="0">
                <a:solidFill>
                  <a:srgbClr val="666666"/>
                </a:solidFill>
                <a:effectLst/>
                <a:latin typeface="inherit"/>
              </a:rPr>
              <a:t>Status of bugs (open, closed, responding)</a:t>
            </a:r>
          </a:p>
          <a:p>
            <a:pPr algn="just" fontAlgn="base">
              <a:buFont typeface="Arial" panose="020B0604020202020204" pitchFamily="34" charset="0"/>
              <a:buChar char="•"/>
            </a:pPr>
            <a:r>
              <a:rPr lang="en-US" b="0" i="0" dirty="0">
                <a:solidFill>
                  <a:srgbClr val="666666"/>
                </a:solidFill>
                <a:effectLst/>
                <a:latin typeface="inherit"/>
              </a:rPr>
              <a:t>Number of bugs open, resolved, closed</a:t>
            </a:r>
          </a:p>
          <a:p>
            <a:pPr algn="just" fontAlgn="base">
              <a:buFont typeface="Arial" panose="020B0604020202020204" pitchFamily="34" charset="0"/>
              <a:buChar char="•"/>
            </a:pPr>
            <a:r>
              <a:rPr lang="en-US" b="0" i="0" dirty="0">
                <a:solidFill>
                  <a:srgbClr val="666666"/>
                </a:solidFill>
                <a:effectLst/>
                <a:latin typeface="inherit"/>
              </a:rPr>
              <a:t>Breakdown by severity and priority</a:t>
            </a:r>
          </a:p>
          <a:p>
            <a:pPr algn="just" fontAlgn="base">
              <a:buFont typeface="Arial" panose="020B0604020202020204" pitchFamily="34" charset="0"/>
              <a:buChar char="•"/>
            </a:pPr>
            <a:endParaRPr lang="en-US" dirty="0">
              <a:solidFill>
                <a:srgbClr val="666666"/>
              </a:solidFill>
              <a:latin typeface="inherit"/>
            </a:endParaRPr>
          </a:p>
          <a:p>
            <a:pPr algn="just" fontAlgn="base"/>
            <a:r>
              <a:rPr lang="en-US" b="1" i="0" u="sng" dirty="0">
                <a:solidFill>
                  <a:srgbClr val="666666"/>
                </a:solidFill>
                <a:effectLst/>
                <a:latin typeface="Open Sans" panose="020B0606030504020204" pitchFamily="34" charset="0"/>
              </a:rPr>
              <a:t>The project team sent you the Defect information as following;</a:t>
            </a:r>
          </a:p>
          <a:p>
            <a:pPr marL="285750" indent="-285750" algn="just" fontAlgn="base">
              <a:buFont typeface="Arial" panose="020B0604020202020204" pitchFamily="34" charset="0"/>
              <a:buChar char="•"/>
            </a:pPr>
            <a:r>
              <a:rPr lang="en-US" b="0" i="0" dirty="0">
                <a:solidFill>
                  <a:srgbClr val="666666"/>
                </a:solidFill>
                <a:effectLst/>
                <a:latin typeface="inherit"/>
              </a:rPr>
              <a:t>Defect density is 20 defects/1000 lines of code average</a:t>
            </a:r>
          </a:p>
          <a:p>
            <a:pPr marL="285750" indent="-285750" algn="just" fontAlgn="base">
              <a:buFont typeface="Arial" panose="020B0604020202020204" pitchFamily="34" charset="0"/>
              <a:buChar char="•"/>
            </a:pPr>
            <a:r>
              <a:rPr lang="en-US" b="0" i="0" dirty="0">
                <a:solidFill>
                  <a:srgbClr val="666666"/>
                </a:solidFill>
                <a:effectLst/>
                <a:latin typeface="inherit"/>
              </a:rPr>
              <a:t>90% defects fixed in total</a:t>
            </a:r>
          </a:p>
          <a:p>
            <a:pPr marL="285750" indent="-285750" algn="just" fontAlgn="base">
              <a:buFont typeface="Arial" panose="020B0604020202020204" pitchFamily="34" charset="0"/>
              <a:buChar char="•"/>
            </a:pPr>
            <a:r>
              <a:rPr lang="en-US" b="0" i="0" dirty="0">
                <a:solidFill>
                  <a:srgbClr val="666666"/>
                </a:solidFill>
                <a:effectLst/>
                <a:latin typeface="inherit"/>
              </a:rPr>
              <a:t>The detail of the bugs are described in this Defect tracker </a:t>
            </a:r>
          </a:p>
          <a:p>
            <a:pPr algn="just" fontAlgn="base">
              <a:buFont typeface="Arial" panose="020B0604020202020204" pitchFamily="34" charset="0"/>
              <a:buChar char="•"/>
            </a:pPr>
            <a:endParaRPr lang="en-US" b="0" i="0" dirty="0">
              <a:solidFill>
                <a:srgbClr val="666666"/>
              </a:solidFill>
              <a:effectLst/>
              <a:latin typeface="inherit"/>
            </a:endParaRPr>
          </a:p>
        </p:txBody>
      </p:sp>
      <p:pic>
        <p:nvPicPr>
          <p:cNvPr id="13" name="Picture 12">
            <a:extLst>
              <a:ext uri="{FF2B5EF4-FFF2-40B4-BE49-F238E27FC236}">
                <a16:creationId xmlns:a16="http://schemas.microsoft.com/office/drawing/2014/main" id="{C3D694E8-FB19-6471-59D2-3FA3B6AEAB5D}"/>
              </a:ext>
            </a:extLst>
          </p:cNvPr>
          <p:cNvPicPr>
            <a:picLocks noChangeAspect="1"/>
          </p:cNvPicPr>
          <p:nvPr/>
        </p:nvPicPr>
        <p:blipFill>
          <a:blip r:embed="rId4"/>
          <a:stretch>
            <a:fillRect/>
          </a:stretch>
        </p:blipFill>
        <p:spPr>
          <a:xfrm>
            <a:off x="9331" y="4018668"/>
            <a:ext cx="6148447" cy="2849487"/>
          </a:xfrm>
          <a:prstGeom prst="rect">
            <a:avLst/>
          </a:prstGeom>
        </p:spPr>
      </p:pic>
      <p:pic>
        <p:nvPicPr>
          <p:cNvPr id="15" name="Picture 14">
            <a:extLst>
              <a:ext uri="{FF2B5EF4-FFF2-40B4-BE49-F238E27FC236}">
                <a16:creationId xmlns:a16="http://schemas.microsoft.com/office/drawing/2014/main" id="{E4AC91DE-D280-73C7-474B-C17DFEF06B06}"/>
              </a:ext>
            </a:extLst>
          </p:cNvPr>
          <p:cNvPicPr>
            <a:picLocks noChangeAspect="1"/>
          </p:cNvPicPr>
          <p:nvPr/>
        </p:nvPicPr>
        <p:blipFill>
          <a:blip r:embed="rId5"/>
          <a:stretch>
            <a:fillRect/>
          </a:stretch>
        </p:blipFill>
        <p:spPr>
          <a:xfrm>
            <a:off x="7139398" y="3370758"/>
            <a:ext cx="3339274" cy="1719141"/>
          </a:xfrm>
          <a:prstGeom prst="rect">
            <a:avLst/>
          </a:prstGeom>
        </p:spPr>
      </p:pic>
    </p:spTree>
    <p:extLst>
      <p:ext uri="{BB962C8B-B14F-4D97-AF65-F5344CB8AC3E}">
        <p14:creationId xmlns:p14="http://schemas.microsoft.com/office/powerpoint/2010/main" val="2981649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3FFF8D3-2EF3-4286-935A-D01BE3C85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a:extLst>
              <a:ext uri="{FF2B5EF4-FFF2-40B4-BE49-F238E27FC236}">
                <a16:creationId xmlns:a16="http://schemas.microsoft.com/office/drawing/2014/main" id="{CD8CCB43-545E-4064-8BB8-5C492D0F5F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C79E824B-85CA-B01A-93AB-A3A67B6FA789}"/>
              </a:ext>
            </a:extLst>
          </p:cNvPr>
          <p:cNvSpPr>
            <a:spLocks noGrp="1"/>
          </p:cNvSpPr>
          <p:nvPr>
            <p:ph type="title"/>
          </p:nvPr>
        </p:nvSpPr>
        <p:spPr>
          <a:xfrm>
            <a:off x="539221" y="2534964"/>
            <a:ext cx="3306744" cy="1293028"/>
          </a:xfrm>
        </p:spPr>
        <p:txBody>
          <a:bodyPr>
            <a:normAutofit/>
          </a:bodyPr>
          <a:lstStyle/>
          <a:p>
            <a:r>
              <a:rPr lang="en-US" sz="3200" dirty="0">
                <a:solidFill>
                  <a:schemeClr val="bg1"/>
                </a:solidFill>
              </a:rPr>
              <a:t>Failure Rate</a:t>
            </a:r>
          </a:p>
        </p:txBody>
      </p:sp>
      <p:sp useBgFill="1">
        <p:nvSpPr>
          <p:cNvPr id="16" name="Rounded Rectangle 14">
            <a:extLst>
              <a:ext uri="{FF2B5EF4-FFF2-40B4-BE49-F238E27FC236}">
                <a16:creationId xmlns:a16="http://schemas.microsoft.com/office/drawing/2014/main" id="{E6C57836-126B-4938-8C7A-3C3BCB59D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AD2B5C8-2F31-4906-BEBB-95CAC5C48969}"/>
              </a:ext>
            </a:extLst>
          </p:cNvPr>
          <p:cNvPicPr>
            <a:picLocks noChangeAspect="1"/>
          </p:cNvPicPr>
          <p:nvPr/>
        </p:nvPicPr>
        <p:blipFill>
          <a:blip r:embed="rId3"/>
          <a:stretch>
            <a:fillRect/>
          </a:stretch>
        </p:blipFill>
        <p:spPr>
          <a:xfrm>
            <a:off x="4955339" y="1472822"/>
            <a:ext cx="6127287" cy="4335054"/>
          </a:xfrm>
          <a:prstGeom prst="rect">
            <a:avLst/>
          </a:prstGeom>
        </p:spPr>
      </p:pic>
    </p:spTree>
    <p:extLst>
      <p:ext uri="{BB962C8B-B14F-4D97-AF65-F5344CB8AC3E}">
        <p14:creationId xmlns:p14="http://schemas.microsoft.com/office/powerpoint/2010/main" val="270314912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BB85E-9E65-79BD-D843-40067F3781A4}"/>
              </a:ext>
            </a:extLst>
          </p:cNvPr>
          <p:cNvSpPr>
            <a:spLocks noGrp="1"/>
          </p:cNvSpPr>
          <p:nvPr>
            <p:ph type="title"/>
          </p:nvPr>
        </p:nvSpPr>
        <p:spPr/>
        <p:txBody>
          <a:bodyPr/>
          <a:lstStyle/>
          <a:p>
            <a:r>
              <a:rPr lang="en-US" dirty="0"/>
              <a:t>Test closure activities</a:t>
            </a:r>
          </a:p>
        </p:txBody>
      </p:sp>
      <p:sp>
        <p:nvSpPr>
          <p:cNvPr id="3" name="Content Placeholder 2">
            <a:extLst>
              <a:ext uri="{FF2B5EF4-FFF2-40B4-BE49-F238E27FC236}">
                <a16:creationId xmlns:a16="http://schemas.microsoft.com/office/drawing/2014/main" id="{05608B43-F999-08FA-1BC0-EED68A182D18}"/>
              </a:ext>
            </a:extLst>
          </p:cNvPr>
          <p:cNvSpPr>
            <a:spLocks noGrp="1"/>
          </p:cNvSpPr>
          <p:nvPr>
            <p:ph idx="1"/>
          </p:nvPr>
        </p:nvSpPr>
        <p:spPr>
          <a:xfrm>
            <a:off x="55986" y="2194560"/>
            <a:ext cx="12027159" cy="4024125"/>
          </a:xfrm>
        </p:spPr>
        <p:txBody>
          <a:bodyPr>
            <a:normAutofit fontScale="92500" lnSpcReduction="10000"/>
          </a:bodyPr>
          <a:lstStyle/>
          <a:p>
            <a:pPr marL="0" indent="0" algn="just">
              <a:buNone/>
            </a:pPr>
            <a:r>
              <a:rPr lang="en-US" b="0" i="0" dirty="0">
                <a:solidFill>
                  <a:schemeClr val="tx2"/>
                </a:solidFill>
                <a:effectLst/>
                <a:latin typeface="+mj-lt"/>
              </a:rPr>
              <a:t>After test execution phase is declared finished, the important outputs should be captured for archiving or conveying to the concerned person.</a:t>
            </a:r>
          </a:p>
          <a:p>
            <a:pPr marL="0" indent="0" algn="just">
              <a:buNone/>
            </a:pPr>
            <a:r>
              <a:rPr lang="en-US" b="0" i="0" dirty="0">
                <a:solidFill>
                  <a:schemeClr val="tx2"/>
                </a:solidFill>
                <a:effectLst/>
                <a:latin typeface="+mj-lt"/>
              </a:rPr>
              <a:t>Together these tasks form the</a:t>
            </a:r>
            <a:r>
              <a:rPr lang="en-US" b="1" i="0" dirty="0">
                <a:solidFill>
                  <a:schemeClr val="tx2"/>
                </a:solidFill>
                <a:effectLst/>
                <a:latin typeface="+mj-lt"/>
              </a:rPr>
              <a:t> test closure activities, which fall into these four key groups</a:t>
            </a:r>
            <a:r>
              <a:rPr lang="en-US" b="0" i="0" dirty="0">
                <a:solidFill>
                  <a:schemeClr val="tx2"/>
                </a:solidFill>
                <a:effectLst/>
                <a:latin typeface="+mj-lt"/>
              </a:rPr>
              <a:t>:</a:t>
            </a:r>
          </a:p>
          <a:p>
            <a:pPr marL="0" indent="0" algn="just">
              <a:buNone/>
            </a:pPr>
            <a:r>
              <a:rPr lang="en-US" b="0" i="0" dirty="0">
                <a:solidFill>
                  <a:schemeClr val="accent6">
                    <a:lumMod val="75000"/>
                  </a:schemeClr>
                </a:solidFill>
                <a:effectLst/>
                <a:latin typeface="+mj-lt"/>
              </a:rPr>
              <a:t>1. Checking for completion of tests</a:t>
            </a:r>
            <a:r>
              <a:rPr lang="en-US" b="0" i="0" dirty="0">
                <a:solidFill>
                  <a:schemeClr val="tx2"/>
                </a:solidFill>
                <a:effectLst/>
                <a:latin typeface="+mj-lt"/>
              </a:rPr>
              <a:t>-- </a:t>
            </a:r>
            <a:r>
              <a:rPr lang="en-US" b="0" i="0" dirty="0">
                <a:solidFill>
                  <a:schemeClr val="accent3">
                    <a:lumMod val="40000"/>
                    <a:lumOff val="60000"/>
                  </a:schemeClr>
                </a:solidFill>
                <a:effectLst/>
                <a:latin typeface="+mj-lt"/>
              </a:rPr>
              <a:t>All known bugs must be corrected, deferred, or acknowledged to be permanent limitations. In case of bug correction, the corrections must be tested as well.</a:t>
            </a:r>
          </a:p>
          <a:p>
            <a:pPr marL="0" indent="0" algn="just">
              <a:buNone/>
            </a:pPr>
            <a:r>
              <a:rPr lang="en-US" b="0" i="0" dirty="0">
                <a:solidFill>
                  <a:schemeClr val="accent6">
                    <a:lumMod val="75000"/>
                  </a:schemeClr>
                </a:solidFill>
                <a:effectLst/>
                <a:latin typeface="+mj-lt"/>
              </a:rPr>
              <a:t>2. Handing over test objects</a:t>
            </a:r>
            <a:r>
              <a:rPr lang="en-US" b="0" i="0" dirty="0">
                <a:solidFill>
                  <a:schemeClr val="tx2"/>
                </a:solidFill>
                <a:effectLst/>
                <a:latin typeface="+mj-lt"/>
              </a:rPr>
              <a:t> -- </a:t>
            </a:r>
            <a:r>
              <a:rPr lang="en-US" b="0" i="0" dirty="0">
                <a:solidFill>
                  <a:schemeClr val="accent3">
                    <a:lumMod val="40000"/>
                    <a:lumOff val="60000"/>
                  </a:schemeClr>
                </a:solidFill>
                <a:effectLst/>
                <a:latin typeface="open sans" panose="020B0606030504020204" pitchFamily="34" charset="0"/>
              </a:rPr>
              <a:t>The relevant </a:t>
            </a:r>
            <a:r>
              <a:rPr lang="en-US" b="1" i="0" dirty="0">
                <a:solidFill>
                  <a:schemeClr val="accent3">
                    <a:lumMod val="40000"/>
                    <a:lumOff val="60000"/>
                  </a:schemeClr>
                </a:solidFill>
                <a:effectLst/>
                <a:latin typeface="open sans" panose="020B0606030504020204" pitchFamily="34" charset="0"/>
              </a:rPr>
              <a:t>work products must be passed on to the relevant people</a:t>
            </a:r>
            <a:r>
              <a:rPr lang="en-US" b="0" i="0" dirty="0">
                <a:solidFill>
                  <a:schemeClr val="accent3">
                    <a:lumMod val="40000"/>
                    <a:lumOff val="60000"/>
                  </a:schemeClr>
                </a:solidFill>
                <a:effectLst/>
                <a:latin typeface="open sans" panose="020B0606030504020204" pitchFamily="34" charset="0"/>
              </a:rPr>
              <a:t>. For instance, known bugs must be conveyed to the system maintenance team.</a:t>
            </a:r>
            <a:endParaRPr lang="en-US" b="0" i="0" dirty="0">
              <a:solidFill>
                <a:schemeClr val="accent3">
                  <a:lumMod val="40000"/>
                  <a:lumOff val="60000"/>
                </a:schemeClr>
              </a:solidFill>
              <a:effectLst/>
              <a:latin typeface="+mj-lt"/>
            </a:endParaRPr>
          </a:p>
          <a:p>
            <a:pPr marL="0" indent="0" algn="just">
              <a:buNone/>
            </a:pPr>
            <a:r>
              <a:rPr lang="en-US" b="0" i="0" dirty="0">
                <a:solidFill>
                  <a:schemeClr val="accent6">
                    <a:lumMod val="75000"/>
                  </a:schemeClr>
                </a:solidFill>
                <a:effectLst/>
                <a:latin typeface="+mj-lt"/>
              </a:rPr>
              <a:t>3. Learning Experience</a:t>
            </a:r>
            <a:r>
              <a:rPr lang="en-US" b="0" i="0" dirty="0">
                <a:solidFill>
                  <a:schemeClr val="tx2"/>
                </a:solidFill>
                <a:effectLst/>
                <a:latin typeface="+mj-lt"/>
              </a:rPr>
              <a:t> -- </a:t>
            </a:r>
            <a:r>
              <a:rPr lang="en-US" b="1" dirty="0">
                <a:solidFill>
                  <a:schemeClr val="accent3">
                    <a:lumMod val="40000"/>
                    <a:lumOff val="60000"/>
                  </a:schemeClr>
                </a:solidFill>
                <a:latin typeface="open sans" panose="020B0606030504020204" pitchFamily="34" charset="0"/>
              </a:rPr>
              <a:t>D</a:t>
            </a:r>
            <a:r>
              <a:rPr lang="en-US" b="1" i="0" dirty="0">
                <a:solidFill>
                  <a:schemeClr val="accent3">
                    <a:lumMod val="40000"/>
                    <a:lumOff val="60000"/>
                  </a:schemeClr>
                </a:solidFill>
                <a:effectLst/>
                <a:latin typeface="open sans" panose="020B0606030504020204" pitchFamily="34" charset="0"/>
              </a:rPr>
              <a:t>iscuss and document lessons learned</a:t>
            </a:r>
            <a:r>
              <a:rPr lang="en-US" b="0" i="0" dirty="0">
                <a:solidFill>
                  <a:schemeClr val="accent3">
                    <a:lumMod val="40000"/>
                    <a:lumOff val="60000"/>
                  </a:schemeClr>
                </a:solidFill>
                <a:effectLst/>
                <a:latin typeface="open sans" panose="020B0606030504020204" pitchFamily="34" charset="0"/>
              </a:rPr>
              <a:t> from the testing as well as the complete </a:t>
            </a:r>
            <a:r>
              <a:rPr lang="en-US" b="1" i="0" dirty="0">
                <a:solidFill>
                  <a:schemeClr val="accent3">
                    <a:lumMod val="40000"/>
                    <a:lumOff val="60000"/>
                  </a:schemeClr>
                </a:solidFill>
                <a:effectLst/>
                <a:latin typeface="open sans" panose="020B0606030504020204" pitchFamily="34" charset="0"/>
              </a:rPr>
              <a:t>SDLC.</a:t>
            </a:r>
            <a:endParaRPr lang="en-US" b="0" i="0" dirty="0">
              <a:solidFill>
                <a:schemeClr val="accent3">
                  <a:lumMod val="40000"/>
                  <a:lumOff val="60000"/>
                </a:schemeClr>
              </a:solidFill>
              <a:effectLst/>
              <a:latin typeface="+mj-lt"/>
            </a:endParaRPr>
          </a:p>
          <a:p>
            <a:pPr marL="0" indent="0" algn="just">
              <a:buNone/>
            </a:pPr>
            <a:r>
              <a:rPr lang="en-US" b="0" i="0" dirty="0">
                <a:solidFill>
                  <a:schemeClr val="accent6">
                    <a:lumMod val="75000"/>
                  </a:schemeClr>
                </a:solidFill>
                <a:effectLst/>
                <a:latin typeface="+mj-lt"/>
              </a:rPr>
              <a:t>4. Archiving</a:t>
            </a:r>
            <a:r>
              <a:rPr lang="en-US" b="0" i="0" dirty="0">
                <a:solidFill>
                  <a:schemeClr val="tx2"/>
                </a:solidFill>
                <a:effectLst/>
                <a:latin typeface="+mj-lt"/>
              </a:rPr>
              <a:t> -- </a:t>
            </a:r>
            <a:r>
              <a:rPr lang="en-US" b="0" i="0" dirty="0">
                <a:solidFill>
                  <a:schemeClr val="accent3">
                    <a:lumMod val="40000"/>
                    <a:lumOff val="60000"/>
                  </a:schemeClr>
                </a:solidFill>
                <a:effectLst/>
                <a:latin typeface="+mj-lt"/>
              </a:rPr>
              <a:t>T</a:t>
            </a:r>
            <a:r>
              <a:rPr lang="en-US" b="1" i="0" dirty="0">
                <a:solidFill>
                  <a:schemeClr val="accent3">
                    <a:lumMod val="40000"/>
                    <a:lumOff val="60000"/>
                  </a:schemeClr>
                </a:solidFill>
                <a:effectLst/>
                <a:latin typeface="open sans" panose="020B0606030504020204" pitchFamily="34" charset="0"/>
              </a:rPr>
              <a:t>est documents</a:t>
            </a:r>
            <a:r>
              <a:rPr lang="en-US" b="0" i="0" dirty="0">
                <a:solidFill>
                  <a:schemeClr val="accent3">
                    <a:lumMod val="40000"/>
                    <a:lumOff val="60000"/>
                  </a:schemeClr>
                </a:solidFill>
                <a:effectLst/>
                <a:latin typeface="open sans" panose="020B0606030504020204" pitchFamily="34" charset="0"/>
              </a:rPr>
              <a:t> like </a:t>
            </a:r>
            <a:r>
              <a:rPr lang="en-US" b="1" i="0" u="none" strike="noStrike" dirty="0">
                <a:solidFill>
                  <a:schemeClr val="accent3">
                    <a:lumMod val="40000"/>
                    <a:lumOff val="60000"/>
                  </a:schemeClr>
                </a:solidFill>
                <a:effectLst/>
                <a:latin typeface="open sans" panose="020B0606030504020204" pitchFamily="34" charset="0"/>
              </a:rPr>
              <a:t>test reports</a:t>
            </a:r>
            <a:r>
              <a:rPr lang="en-US" b="0" i="0" dirty="0">
                <a:solidFill>
                  <a:schemeClr val="accent3">
                    <a:lumMod val="40000"/>
                    <a:lumOff val="60000"/>
                  </a:schemeClr>
                </a:solidFill>
                <a:effectLst/>
                <a:latin typeface="open sans" panose="020B0606030504020204" pitchFamily="34" charset="0"/>
              </a:rPr>
              <a:t> and logs and work products </a:t>
            </a:r>
            <a:r>
              <a:rPr lang="en-US" b="1" i="0" dirty="0">
                <a:solidFill>
                  <a:schemeClr val="accent3">
                    <a:lumMod val="40000"/>
                    <a:lumOff val="60000"/>
                  </a:schemeClr>
                </a:solidFill>
                <a:effectLst/>
                <a:latin typeface="open sans" panose="020B0606030504020204" pitchFamily="34" charset="0"/>
              </a:rPr>
              <a:t>must be archived</a:t>
            </a:r>
            <a:r>
              <a:rPr lang="en-US" b="0" i="0" dirty="0">
                <a:solidFill>
                  <a:schemeClr val="accent3">
                    <a:lumMod val="40000"/>
                    <a:lumOff val="60000"/>
                  </a:schemeClr>
                </a:solidFill>
                <a:effectLst/>
                <a:latin typeface="open sans" panose="020B0606030504020204" pitchFamily="34" charset="0"/>
              </a:rPr>
              <a:t> in configuration management system. They are </a:t>
            </a:r>
            <a:r>
              <a:rPr lang="en-US" b="1" i="0" dirty="0">
                <a:solidFill>
                  <a:schemeClr val="accent3">
                    <a:lumMod val="40000"/>
                    <a:lumOff val="60000"/>
                  </a:schemeClr>
                </a:solidFill>
                <a:effectLst/>
                <a:latin typeface="open sans" panose="020B0606030504020204" pitchFamily="34" charset="0"/>
              </a:rPr>
              <a:t>usually missed by the testing teams</a:t>
            </a:r>
            <a:r>
              <a:rPr lang="en-US" b="0" i="0" dirty="0">
                <a:solidFill>
                  <a:schemeClr val="accent3">
                    <a:lumMod val="40000"/>
                    <a:lumOff val="60000"/>
                  </a:schemeClr>
                </a:solidFill>
                <a:effectLst/>
                <a:latin typeface="open sans" panose="020B0606030504020204" pitchFamily="34" charset="0"/>
              </a:rPr>
              <a:t>. So, they must be clearly </a:t>
            </a:r>
            <a:r>
              <a:rPr lang="en-US" b="1" i="0" dirty="0">
                <a:solidFill>
                  <a:schemeClr val="accent3">
                    <a:lumMod val="40000"/>
                    <a:lumOff val="60000"/>
                  </a:schemeClr>
                </a:solidFill>
                <a:effectLst/>
                <a:latin typeface="open sans" panose="020B0606030504020204" pitchFamily="34" charset="0"/>
              </a:rPr>
              <a:t>built into the test plan</a:t>
            </a:r>
            <a:r>
              <a:rPr lang="en-US" b="0" i="0" dirty="0">
                <a:solidFill>
                  <a:schemeClr val="accent3">
                    <a:lumMod val="40000"/>
                    <a:lumOff val="60000"/>
                  </a:schemeClr>
                </a:solidFill>
                <a:effectLst/>
                <a:latin typeface="open sans" panose="020B0606030504020204" pitchFamily="34" charset="0"/>
              </a:rPr>
              <a:t>.</a:t>
            </a:r>
            <a:endParaRPr lang="en-US" b="0" i="0" dirty="0">
              <a:solidFill>
                <a:schemeClr val="accent3">
                  <a:lumMod val="40000"/>
                  <a:lumOff val="60000"/>
                </a:schemeClr>
              </a:solidFill>
              <a:effectLst/>
              <a:latin typeface="+mj-lt"/>
            </a:endParaRPr>
          </a:p>
          <a:p>
            <a:pPr marL="0" indent="0" algn="just">
              <a:buNone/>
            </a:pPr>
            <a:endParaRPr lang="en-US" dirty="0">
              <a:solidFill>
                <a:schemeClr val="tx2"/>
              </a:solidFill>
              <a:latin typeface="+mj-lt"/>
            </a:endParaRPr>
          </a:p>
        </p:txBody>
      </p:sp>
    </p:spTree>
    <p:extLst>
      <p:ext uri="{BB962C8B-B14F-4D97-AF65-F5344CB8AC3E}">
        <p14:creationId xmlns:p14="http://schemas.microsoft.com/office/powerpoint/2010/main" val="3150080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088724-5622-D496-5B86-E29823462FFF}"/>
              </a:ext>
            </a:extLst>
          </p:cNvPr>
          <p:cNvPicPr>
            <a:picLocks noGrp="1" noChangeAspect="1"/>
          </p:cNvPicPr>
          <p:nvPr>
            <p:ph idx="1"/>
          </p:nvPr>
        </p:nvPicPr>
        <p:blipFill>
          <a:blip r:embed="rId2"/>
          <a:stretch>
            <a:fillRect/>
          </a:stretch>
        </p:blipFill>
        <p:spPr>
          <a:xfrm>
            <a:off x="123826" y="66675"/>
            <a:ext cx="11924812" cy="6811042"/>
          </a:xfrm>
          <a:prstGeom prst="rect">
            <a:avLst/>
          </a:prstGeom>
          <a:ln>
            <a:noFill/>
          </a:ln>
          <a:effectLst>
            <a:softEdge rad="112500"/>
          </a:effectLst>
        </p:spPr>
      </p:pic>
    </p:spTree>
    <p:extLst>
      <p:ext uri="{BB962C8B-B14F-4D97-AF65-F5344CB8AC3E}">
        <p14:creationId xmlns:p14="http://schemas.microsoft.com/office/powerpoint/2010/main" val="1676065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AE4F5-35D8-023D-3D74-8EA0ACDB1DBD}"/>
              </a:ext>
            </a:extLst>
          </p:cNvPr>
          <p:cNvSpPr>
            <a:spLocks noGrp="1"/>
          </p:cNvSpPr>
          <p:nvPr>
            <p:ph type="title"/>
          </p:nvPr>
        </p:nvSpPr>
        <p:spPr>
          <a:xfrm>
            <a:off x="3209925" y="0"/>
            <a:ext cx="8610600" cy="1293028"/>
          </a:xfrm>
        </p:spPr>
        <p:txBody>
          <a:bodyPr/>
          <a:lstStyle/>
          <a:p>
            <a:r>
              <a:rPr lang="en-US" dirty="0"/>
              <a:t>General Principles of testing</a:t>
            </a:r>
          </a:p>
        </p:txBody>
      </p:sp>
      <p:pic>
        <p:nvPicPr>
          <p:cNvPr id="5" name="Picture 4">
            <a:extLst>
              <a:ext uri="{FF2B5EF4-FFF2-40B4-BE49-F238E27FC236}">
                <a16:creationId xmlns:a16="http://schemas.microsoft.com/office/drawing/2014/main" id="{B488E186-404A-63D1-7D18-5F3725B59D26}"/>
              </a:ext>
            </a:extLst>
          </p:cNvPr>
          <p:cNvPicPr>
            <a:picLocks noChangeAspect="1"/>
          </p:cNvPicPr>
          <p:nvPr/>
        </p:nvPicPr>
        <p:blipFill>
          <a:blip r:embed="rId2"/>
          <a:stretch>
            <a:fillRect/>
          </a:stretch>
        </p:blipFill>
        <p:spPr>
          <a:xfrm>
            <a:off x="662474" y="1001312"/>
            <a:ext cx="4870450" cy="1638300"/>
          </a:xfrm>
          <a:prstGeom prst="rect">
            <a:avLst/>
          </a:prstGeom>
        </p:spPr>
      </p:pic>
      <p:pic>
        <p:nvPicPr>
          <p:cNvPr id="7" name="Picture 6">
            <a:extLst>
              <a:ext uri="{FF2B5EF4-FFF2-40B4-BE49-F238E27FC236}">
                <a16:creationId xmlns:a16="http://schemas.microsoft.com/office/drawing/2014/main" id="{E8262433-BE12-B599-E7FD-BC8A0601479C}"/>
              </a:ext>
            </a:extLst>
          </p:cNvPr>
          <p:cNvPicPr>
            <a:picLocks noChangeAspect="1"/>
          </p:cNvPicPr>
          <p:nvPr/>
        </p:nvPicPr>
        <p:blipFill>
          <a:blip r:embed="rId3"/>
          <a:stretch>
            <a:fillRect/>
          </a:stretch>
        </p:blipFill>
        <p:spPr>
          <a:xfrm>
            <a:off x="653146" y="2656113"/>
            <a:ext cx="4870450" cy="1633379"/>
          </a:xfrm>
          <a:prstGeom prst="rect">
            <a:avLst/>
          </a:prstGeom>
        </p:spPr>
      </p:pic>
      <p:pic>
        <p:nvPicPr>
          <p:cNvPr id="9" name="Picture 8">
            <a:extLst>
              <a:ext uri="{FF2B5EF4-FFF2-40B4-BE49-F238E27FC236}">
                <a16:creationId xmlns:a16="http://schemas.microsoft.com/office/drawing/2014/main" id="{0A0DEAD0-D230-7F73-E99E-9CA498C257A2}"/>
              </a:ext>
            </a:extLst>
          </p:cNvPr>
          <p:cNvPicPr>
            <a:picLocks noChangeAspect="1"/>
          </p:cNvPicPr>
          <p:nvPr/>
        </p:nvPicPr>
        <p:blipFill>
          <a:blip r:embed="rId4"/>
          <a:stretch>
            <a:fillRect/>
          </a:stretch>
        </p:blipFill>
        <p:spPr>
          <a:xfrm>
            <a:off x="671805" y="4315325"/>
            <a:ext cx="4870450" cy="1123257"/>
          </a:xfrm>
          <a:prstGeom prst="rect">
            <a:avLst/>
          </a:prstGeom>
        </p:spPr>
      </p:pic>
      <p:pic>
        <p:nvPicPr>
          <p:cNvPr id="11" name="Picture 10">
            <a:extLst>
              <a:ext uri="{FF2B5EF4-FFF2-40B4-BE49-F238E27FC236}">
                <a16:creationId xmlns:a16="http://schemas.microsoft.com/office/drawing/2014/main" id="{598B326A-839D-245B-932F-CF9D09A1A58B}"/>
              </a:ext>
            </a:extLst>
          </p:cNvPr>
          <p:cNvPicPr>
            <a:picLocks noChangeAspect="1"/>
          </p:cNvPicPr>
          <p:nvPr/>
        </p:nvPicPr>
        <p:blipFill>
          <a:blip r:embed="rId5"/>
          <a:stretch>
            <a:fillRect/>
          </a:stretch>
        </p:blipFill>
        <p:spPr>
          <a:xfrm>
            <a:off x="662474" y="5457630"/>
            <a:ext cx="4870450" cy="1390650"/>
          </a:xfrm>
          <a:prstGeom prst="rect">
            <a:avLst/>
          </a:prstGeom>
        </p:spPr>
      </p:pic>
      <p:pic>
        <p:nvPicPr>
          <p:cNvPr id="13" name="Picture 12">
            <a:extLst>
              <a:ext uri="{FF2B5EF4-FFF2-40B4-BE49-F238E27FC236}">
                <a16:creationId xmlns:a16="http://schemas.microsoft.com/office/drawing/2014/main" id="{3AF37471-5984-8761-1206-A9BF7FC851F9}"/>
              </a:ext>
            </a:extLst>
          </p:cNvPr>
          <p:cNvPicPr>
            <a:picLocks noChangeAspect="1"/>
          </p:cNvPicPr>
          <p:nvPr/>
        </p:nvPicPr>
        <p:blipFill>
          <a:blip r:embed="rId6"/>
          <a:stretch>
            <a:fillRect/>
          </a:stretch>
        </p:blipFill>
        <p:spPr>
          <a:xfrm>
            <a:off x="6059228" y="976723"/>
            <a:ext cx="5497512" cy="2051451"/>
          </a:xfrm>
          <a:prstGeom prst="rect">
            <a:avLst/>
          </a:prstGeom>
        </p:spPr>
      </p:pic>
      <p:pic>
        <p:nvPicPr>
          <p:cNvPr id="15" name="Picture 14">
            <a:extLst>
              <a:ext uri="{FF2B5EF4-FFF2-40B4-BE49-F238E27FC236}">
                <a16:creationId xmlns:a16="http://schemas.microsoft.com/office/drawing/2014/main" id="{58BFAFAA-24B4-6165-0C6D-D56501DE4EED}"/>
              </a:ext>
            </a:extLst>
          </p:cNvPr>
          <p:cNvPicPr>
            <a:picLocks noChangeAspect="1"/>
          </p:cNvPicPr>
          <p:nvPr/>
        </p:nvPicPr>
        <p:blipFill>
          <a:blip r:embed="rId7"/>
          <a:stretch>
            <a:fillRect/>
          </a:stretch>
        </p:blipFill>
        <p:spPr>
          <a:xfrm>
            <a:off x="6059228" y="3060467"/>
            <a:ext cx="5479626" cy="1888860"/>
          </a:xfrm>
          <a:prstGeom prst="rect">
            <a:avLst/>
          </a:prstGeom>
        </p:spPr>
      </p:pic>
      <p:pic>
        <p:nvPicPr>
          <p:cNvPr id="17" name="Picture 16">
            <a:extLst>
              <a:ext uri="{FF2B5EF4-FFF2-40B4-BE49-F238E27FC236}">
                <a16:creationId xmlns:a16="http://schemas.microsoft.com/office/drawing/2014/main" id="{9F44D69C-2465-E77B-7001-D0FADD25C888}"/>
              </a:ext>
            </a:extLst>
          </p:cNvPr>
          <p:cNvPicPr>
            <a:picLocks noChangeAspect="1"/>
          </p:cNvPicPr>
          <p:nvPr/>
        </p:nvPicPr>
        <p:blipFill>
          <a:blip r:embed="rId8"/>
          <a:stretch>
            <a:fillRect/>
          </a:stretch>
        </p:blipFill>
        <p:spPr>
          <a:xfrm>
            <a:off x="6059228" y="4981620"/>
            <a:ext cx="5497512" cy="1394927"/>
          </a:xfrm>
          <a:prstGeom prst="rect">
            <a:avLst/>
          </a:prstGeom>
        </p:spPr>
      </p:pic>
    </p:spTree>
    <p:extLst>
      <p:ext uri="{BB962C8B-B14F-4D97-AF65-F5344CB8AC3E}">
        <p14:creationId xmlns:p14="http://schemas.microsoft.com/office/powerpoint/2010/main" val="3470675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4065A-494F-867C-44B8-AACF76938EAC}"/>
              </a:ext>
            </a:extLst>
          </p:cNvPr>
          <p:cNvSpPr>
            <a:spLocks noGrp="1"/>
          </p:cNvSpPr>
          <p:nvPr>
            <p:ph type="title"/>
          </p:nvPr>
        </p:nvSpPr>
        <p:spPr>
          <a:xfrm>
            <a:off x="550506" y="764373"/>
            <a:ext cx="10955694" cy="1293028"/>
          </a:xfrm>
        </p:spPr>
        <p:txBody>
          <a:bodyPr/>
          <a:lstStyle/>
          <a:p>
            <a:r>
              <a:rPr lang="en-US" dirty="0"/>
              <a:t>Software testing lifecycle traceability</a:t>
            </a:r>
          </a:p>
        </p:txBody>
      </p:sp>
      <p:pic>
        <p:nvPicPr>
          <p:cNvPr id="5" name="Picture 4">
            <a:extLst>
              <a:ext uri="{FF2B5EF4-FFF2-40B4-BE49-F238E27FC236}">
                <a16:creationId xmlns:a16="http://schemas.microsoft.com/office/drawing/2014/main" id="{9340C504-E8F2-1E9D-9EC3-F42FFB4928DF}"/>
              </a:ext>
            </a:extLst>
          </p:cNvPr>
          <p:cNvPicPr>
            <a:picLocks noChangeAspect="1"/>
          </p:cNvPicPr>
          <p:nvPr/>
        </p:nvPicPr>
        <p:blipFill>
          <a:blip r:embed="rId2"/>
          <a:stretch>
            <a:fillRect/>
          </a:stretch>
        </p:blipFill>
        <p:spPr>
          <a:xfrm>
            <a:off x="2359089" y="1981852"/>
            <a:ext cx="6784910" cy="4632006"/>
          </a:xfrm>
          <a:prstGeom prst="rect">
            <a:avLst/>
          </a:prstGeom>
          <a:ln>
            <a:noFill/>
          </a:ln>
          <a:effectLst>
            <a:softEdge rad="112500"/>
          </a:effectLst>
        </p:spPr>
      </p:pic>
    </p:spTree>
    <p:extLst>
      <p:ext uri="{BB962C8B-B14F-4D97-AF65-F5344CB8AC3E}">
        <p14:creationId xmlns:p14="http://schemas.microsoft.com/office/powerpoint/2010/main" val="3704932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2106-0A16-4909-CE94-70FA72722D02}"/>
              </a:ext>
            </a:extLst>
          </p:cNvPr>
          <p:cNvSpPr>
            <a:spLocks noGrp="1"/>
          </p:cNvSpPr>
          <p:nvPr>
            <p:ph type="title"/>
          </p:nvPr>
        </p:nvSpPr>
        <p:spPr/>
        <p:txBody>
          <a:bodyPr/>
          <a:lstStyle/>
          <a:p>
            <a:r>
              <a:rPr lang="en-US" dirty="0"/>
              <a:t>Testing process and activities</a:t>
            </a:r>
          </a:p>
        </p:txBody>
      </p:sp>
      <p:pic>
        <p:nvPicPr>
          <p:cNvPr id="5" name="Content Placeholder 4">
            <a:extLst>
              <a:ext uri="{FF2B5EF4-FFF2-40B4-BE49-F238E27FC236}">
                <a16:creationId xmlns:a16="http://schemas.microsoft.com/office/drawing/2014/main" id="{5F8518F3-1B0B-FC94-A82A-F98B8051EE80}"/>
              </a:ext>
            </a:extLst>
          </p:cNvPr>
          <p:cNvPicPr>
            <a:picLocks noGrp="1" noChangeAspect="1"/>
          </p:cNvPicPr>
          <p:nvPr>
            <p:ph idx="1"/>
          </p:nvPr>
        </p:nvPicPr>
        <p:blipFill>
          <a:blip r:embed="rId2"/>
          <a:stretch>
            <a:fillRect/>
          </a:stretch>
        </p:blipFill>
        <p:spPr>
          <a:xfrm>
            <a:off x="2331973" y="2332958"/>
            <a:ext cx="7852465" cy="4263782"/>
          </a:xfrm>
          <a:prstGeom prst="rect">
            <a:avLst/>
          </a:prstGeom>
          <a:ln>
            <a:noFill/>
          </a:ln>
          <a:effectLst>
            <a:softEdge rad="112500"/>
          </a:effectLst>
        </p:spPr>
      </p:pic>
    </p:spTree>
    <p:extLst>
      <p:ext uri="{BB962C8B-B14F-4D97-AF65-F5344CB8AC3E}">
        <p14:creationId xmlns:p14="http://schemas.microsoft.com/office/powerpoint/2010/main" val="2815428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16" name="Picture 4115">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4118" name="Picture 4117">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pic>
        <p:nvPicPr>
          <p:cNvPr id="4098" name="Picture 2" descr="See the source image">
            <a:extLst>
              <a:ext uri="{FF2B5EF4-FFF2-40B4-BE49-F238E27FC236}">
                <a16:creationId xmlns:a16="http://schemas.microsoft.com/office/drawing/2014/main" id="{E1BE83FF-96D5-D4FC-E175-666BCFA20A04}"/>
              </a:ext>
            </a:extLst>
          </p:cNvPr>
          <p:cNvPicPr>
            <a:picLocks noChangeAspect="1" noChangeArrowheads="1"/>
          </p:cNvPicPr>
          <p:nvPr/>
        </p:nvPicPr>
        <p:blipFill rotWithShape="1">
          <a:blip r:embed="rId4">
            <a:alphaModFix amt="40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6B9A7B-E325-5BE1-B630-087C9C04E385}"/>
              </a:ext>
            </a:extLst>
          </p:cNvPr>
          <p:cNvSpPr>
            <a:spLocks noGrp="1"/>
          </p:cNvSpPr>
          <p:nvPr>
            <p:ph type="title"/>
          </p:nvPr>
        </p:nvSpPr>
        <p:spPr>
          <a:xfrm>
            <a:off x="1371600" y="2237173"/>
            <a:ext cx="9448800" cy="2602062"/>
          </a:xfrm>
        </p:spPr>
        <p:txBody>
          <a:bodyPr vert="horz" lIns="91440" tIns="45720" rIns="91440" bIns="45720" rtlCol="0" anchor="b">
            <a:normAutofit/>
          </a:bodyPr>
          <a:lstStyle/>
          <a:p>
            <a:pPr algn="l"/>
            <a:r>
              <a:rPr lang="en-US" sz="6000" dirty="0"/>
              <a:t>Any Questions</a:t>
            </a:r>
          </a:p>
        </p:txBody>
      </p:sp>
    </p:spTree>
    <p:extLst>
      <p:ext uri="{BB962C8B-B14F-4D97-AF65-F5344CB8AC3E}">
        <p14:creationId xmlns:p14="http://schemas.microsoft.com/office/powerpoint/2010/main" val="102183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37520-01CB-CD67-950D-C298C8C6553F}"/>
              </a:ext>
            </a:extLst>
          </p:cNvPr>
          <p:cNvSpPr>
            <a:spLocks noGrp="1"/>
          </p:cNvSpPr>
          <p:nvPr>
            <p:ph type="title"/>
          </p:nvPr>
        </p:nvSpPr>
        <p:spPr>
          <a:xfrm>
            <a:off x="8126962" y="205273"/>
            <a:ext cx="3379237" cy="1101013"/>
          </a:xfrm>
        </p:spPr>
        <p:txBody>
          <a:bodyPr/>
          <a:lstStyle/>
          <a:p>
            <a:r>
              <a:rPr lang="en-US" dirty="0"/>
              <a:t>Case Study</a:t>
            </a:r>
          </a:p>
        </p:txBody>
      </p:sp>
      <p:sp>
        <p:nvSpPr>
          <p:cNvPr id="3" name="Content Placeholder 2">
            <a:extLst>
              <a:ext uri="{FF2B5EF4-FFF2-40B4-BE49-F238E27FC236}">
                <a16:creationId xmlns:a16="http://schemas.microsoft.com/office/drawing/2014/main" id="{19AE3621-3719-18FA-72B6-C54EE95DF5FB}"/>
              </a:ext>
            </a:extLst>
          </p:cNvPr>
          <p:cNvSpPr>
            <a:spLocks noGrp="1"/>
          </p:cNvSpPr>
          <p:nvPr>
            <p:ph idx="1"/>
          </p:nvPr>
        </p:nvSpPr>
        <p:spPr>
          <a:xfrm>
            <a:off x="0" y="1485434"/>
            <a:ext cx="12101804" cy="5437880"/>
          </a:xfrm>
        </p:spPr>
        <p:txBody>
          <a:bodyPr>
            <a:normAutofit/>
          </a:bodyPr>
          <a:lstStyle/>
          <a:p>
            <a:pPr marL="0" indent="0" algn="just">
              <a:buNone/>
            </a:pPr>
            <a:r>
              <a:rPr lang="en-US" dirty="0"/>
              <a:t>A car manufacturer develops a new electronic sales support system called </a:t>
            </a:r>
            <a:r>
              <a:rPr lang="en-US" dirty="0">
                <a:solidFill>
                  <a:srgbClr val="00B0F0"/>
                </a:solidFill>
              </a:rPr>
              <a:t>Virtual </a:t>
            </a:r>
            <a:r>
              <a:rPr lang="en-US" dirty="0" err="1">
                <a:solidFill>
                  <a:srgbClr val="00B0F0"/>
                </a:solidFill>
              </a:rPr>
              <a:t>ShowRoom</a:t>
            </a:r>
            <a:r>
              <a:rPr lang="en-US" dirty="0">
                <a:solidFill>
                  <a:srgbClr val="00B0F0"/>
                </a:solidFill>
              </a:rPr>
              <a:t> (VSR)</a:t>
            </a:r>
            <a:r>
              <a:rPr lang="en-US" dirty="0"/>
              <a:t>. </a:t>
            </a:r>
          </a:p>
          <a:p>
            <a:pPr marL="0" indent="0" algn="just">
              <a:buNone/>
            </a:pPr>
            <a:r>
              <a:rPr lang="en-US" dirty="0"/>
              <a:t>The final version of this software system will be installed at every car dealer worldwide. Customers who are interested in purchasing a new car will be able to configure their favorite model (model, type, color, extras, etc.), with or without the guidance of a salesperson. </a:t>
            </a:r>
          </a:p>
          <a:p>
            <a:pPr marL="0" indent="0" algn="just">
              <a:buNone/>
            </a:pPr>
            <a:r>
              <a:rPr lang="en-US" dirty="0"/>
              <a:t>The system shows possible models and combinations of extra equipment and instantly calculates the price of the car the customer configures. </a:t>
            </a:r>
          </a:p>
          <a:p>
            <a:pPr marL="0" indent="0" algn="just">
              <a:buNone/>
            </a:pPr>
            <a:r>
              <a:rPr lang="en-US" dirty="0"/>
              <a:t>A subsystem called </a:t>
            </a:r>
            <a:r>
              <a:rPr lang="en-US" dirty="0" err="1">
                <a:solidFill>
                  <a:srgbClr val="00B0F0"/>
                </a:solidFill>
              </a:rPr>
              <a:t>DreamCar</a:t>
            </a:r>
            <a:r>
              <a:rPr lang="en-US" dirty="0"/>
              <a:t> will provide this functionality. </a:t>
            </a:r>
          </a:p>
          <a:p>
            <a:pPr marL="0" indent="0" algn="just">
              <a:buNone/>
            </a:pPr>
            <a:r>
              <a:rPr lang="en-US" dirty="0"/>
              <a:t>When the customer has made up her mind, she will be able to calculate the most suitable financing </a:t>
            </a:r>
            <a:r>
              <a:rPr lang="en-US" dirty="0">
                <a:solidFill>
                  <a:srgbClr val="00B0F0"/>
                </a:solidFill>
              </a:rPr>
              <a:t>(</a:t>
            </a:r>
            <a:r>
              <a:rPr lang="en-US" dirty="0" err="1">
                <a:solidFill>
                  <a:srgbClr val="00B0F0"/>
                </a:solidFill>
              </a:rPr>
              <a:t>EasyFinance</a:t>
            </a:r>
            <a:r>
              <a:rPr lang="en-US" dirty="0">
                <a:solidFill>
                  <a:srgbClr val="00B0F0"/>
                </a:solidFill>
              </a:rPr>
              <a:t>)</a:t>
            </a:r>
            <a:r>
              <a:rPr lang="en-US" dirty="0"/>
              <a:t> as well as place the order online </a:t>
            </a:r>
            <a:r>
              <a:rPr lang="en-US" dirty="0">
                <a:solidFill>
                  <a:srgbClr val="00B0F0"/>
                </a:solidFill>
              </a:rPr>
              <a:t>(</a:t>
            </a:r>
            <a:r>
              <a:rPr lang="en-US" dirty="0" err="1">
                <a:solidFill>
                  <a:srgbClr val="00B0F0"/>
                </a:solidFill>
              </a:rPr>
              <a:t>JustInTime</a:t>
            </a:r>
            <a:r>
              <a:rPr lang="en-US" dirty="0">
                <a:solidFill>
                  <a:srgbClr val="00B0F0"/>
                </a:solidFill>
              </a:rPr>
              <a:t>)</a:t>
            </a:r>
            <a:r>
              <a:rPr lang="en-US" dirty="0"/>
              <a:t>. </a:t>
            </a:r>
          </a:p>
          <a:p>
            <a:pPr marL="0" indent="0" algn="just">
              <a:buNone/>
            </a:pPr>
            <a:r>
              <a:rPr lang="en-US" dirty="0"/>
              <a:t>She will even get the option to sign up for the appropriate insurance </a:t>
            </a:r>
            <a:r>
              <a:rPr lang="en-US" dirty="0">
                <a:solidFill>
                  <a:srgbClr val="00B0F0"/>
                </a:solidFill>
              </a:rPr>
              <a:t>(</a:t>
            </a:r>
            <a:r>
              <a:rPr lang="en-US" dirty="0" err="1">
                <a:solidFill>
                  <a:srgbClr val="00B0F0"/>
                </a:solidFill>
              </a:rPr>
              <a:t>NoRisk</a:t>
            </a:r>
            <a:r>
              <a:rPr lang="en-US" dirty="0">
                <a:solidFill>
                  <a:srgbClr val="00B0F0"/>
                </a:solidFill>
              </a:rPr>
              <a:t>)</a:t>
            </a:r>
            <a:r>
              <a:rPr lang="en-US" dirty="0"/>
              <a:t>. </a:t>
            </a:r>
          </a:p>
          <a:p>
            <a:pPr marL="0" indent="0" algn="just">
              <a:buNone/>
            </a:pPr>
            <a:r>
              <a:rPr lang="en-US" dirty="0"/>
              <a:t>Personal information and contract data about the customer is managed by the </a:t>
            </a:r>
            <a:r>
              <a:rPr lang="en-US" dirty="0" err="1"/>
              <a:t>ContractBase</a:t>
            </a:r>
            <a:r>
              <a:rPr lang="en-US" dirty="0"/>
              <a:t> subsystem. </a:t>
            </a:r>
          </a:p>
        </p:txBody>
      </p:sp>
    </p:spTree>
    <p:extLst>
      <p:ext uri="{BB962C8B-B14F-4D97-AF65-F5344CB8AC3E}">
        <p14:creationId xmlns:p14="http://schemas.microsoft.com/office/powerpoint/2010/main" val="91846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3FD28-FD9A-C872-1BBA-088A67C3425D}"/>
              </a:ext>
            </a:extLst>
          </p:cNvPr>
          <p:cNvSpPr>
            <a:spLocks noGrp="1"/>
          </p:cNvSpPr>
          <p:nvPr>
            <p:ph type="title"/>
          </p:nvPr>
        </p:nvSpPr>
        <p:spPr>
          <a:xfrm>
            <a:off x="363894" y="2001415"/>
            <a:ext cx="3229947" cy="1293028"/>
          </a:xfrm>
        </p:spPr>
        <p:txBody>
          <a:bodyPr/>
          <a:lstStyle/>
          <a:p>
            <a:r>
              <a:rPr lang="en-US" dirty="0"/>
              <a:t>Case study</a:t>
            </a:r>
          </a:p>
        </p:txBody>
      </p:sp>
      <p:sp>
        <p:nvSpPr>
          <p:cNvPr id="3" name="Content Placeholder 2">
            <a:extLst>
              <a:ext uri="{FF2B5EF4-FFF2-40B4-BE49-F238E27FC236}">
                <a16:creationId xmlns:a16="http://schemas.microsoft.com/office/drawing/2014/main" id="{9899C8D2-45DB-A449-7F64-121BE78C5D5D}"/>
              </a:ext>
            </a:extLst>
          </p:cNvPr>
          <p:cNvSpPr>
            <a:spLocks noGrp="1"/>
          </p:cNvSpPr>
          <p:nvPr>
            <p:ph idx="1"/>
          </p:nvPr>
        </p:nvSpPr>
        <p:spPr>
          <a:xfrm>
            <a:off x="138598" y="4413380"/>
            <a:ext cx="11972537" cy="3445723"/>
          </a:xfrm>
        </p:spPr>
        <p:txBody>
          <a:bodyPr/>
          <a:lstStyle/>
          <a:p>
            <a:r>
              <a:rPr lang="en-US" dirty="0"/>
              <a:t>Every subsystem will be designed and developed by a separate development team. Altogether, about 50 developers and additional employees from the respective user departments are involved in working on this project. External software companies will also participate. </a:t>
            </a:r>
          </a:p>
          <a:p>
            <a:r>
              <a:rPr lang="en-US" dirty="0"/>
              <a:t>The VSR-System must be tested thoroughly before release. The project members assigned to test the software apply different testing techniques and methods.</a:t>
            </a:r>
          </a:p>
          <a:p>
            <a:endParaRPr lang="en-US" dirty="0"/>
          </a:p>
        </p:txBody>
      </p:sp>
      <p:pic>
        <p:nvPicPr>
          <p:cNvPr id="5" name="Picture 4">
            <a:extLst>
              <a:ext uri="{FF2B5EF4-FFF2-40B4-BE49-F238E27FC236}">
                <a16:creationId xmlns:a16="http://schemas.microsoft.com/office/drawing/2014/main" id="{D0FE9AD4-C62D-A301-D134-CB81B23328BA}"/>
              </a:ext>
            </a:extLst>
          </p:cNvPr>
          <p:cNvPicPr>
            <a:picLocks noChangeAspect="1"/>
          </p:cNvPicPr>
          <p:nvPr/>
        </p:nvPicPr>
        <p:blipFill>
          <a:blip r:embed="rId2"/>
          <a:stretch>
            <a:fillRect/>
          </a:stretch>
        </p:blipFill>
        <p:spPr>
          <a:xfrm>
            <a:off x="4276725" y="215243"/>
            <a:ext cx="7915275" cy="3667125"/>
          </a:xfrm>
          <a:prstGeom prst="rect">
            <a:avLst/>
          </a:prstGeom>
          <a:ln>
            <a:noFill/>
          </a:ln>
          <a:effectLst>
            <a:softEdge rad="112500"/>
          </a:effectLst>
        </p:spPr>
      </p:pic>
    </p:spTree>
    <p:extLst>
      <p:ext uri="{BB962C8B-B14F-4D97-AF65-F5344CB8AC3E}">
        <p14:creationId xmlns:p14="http://schemas.microsoft.com/office/powerpoint/2010/main" val="1713516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59473-F306-406A-851D-23E0A5DC398E}"/>
              </a:ext>
            </a:extLst>
          </p:cNvPr>
          <p:cNvSpPr>
            <a:spLocks noGrp="1"/>
          </p:cNvSpPr>
          <p:nvPr>
            <p:ph type="title"/>
          </p:nvPr>
        </p:nvSpPr>
        <p:spPr/>
        <p:txBody>
          <a:bodyPr/>
          <a:lstStyle/>
          <a:p>
            <a:r>
              <a:rPr lang="en-US" dirty="0"/>
              <a:t>Software need</a:t>
            </a:r>
          </a:p>
        </p:txBody>
      </p:sp>
      <p:sp>
        <p:nvSpPr>
          <p:cNvPr id="3" name="Content Placeholder 2">
            <a:extLst>
              <a:ext uri="{FF2B5EF4-FFF2-40B4-BE49-F238E27FC236}">
                <a16:creationId xmlns:a16="http://schemas.microsoft.com/office/drawing/2014/main" id="{BE9894AD-D4AA-47A9-1D1F-44EC94681BD0}"/>
              </a:ext>
            </a:extLst>
          </p:cNvPr>
          <p:cNvSpPr>
            <a:spLocks noGrp="1"/>
          </p:cNvSpPr>
          <p:nvPr>
            <p:ph idx="1"/>
          </p:nvPr>
        </p:nvSpPr>
        <p:spPr/>
        <p:txBody>
          <a:bodyPr>
            <a:normAutofit fontScale="92500" lnSpcReduction="10000"/>
          </a:bodyPr>
          <a:lstStyle/>
          <a:p>
            <a:pPr marL="0" indent="0">
              <a:buNone/>
            </a:pPr>
            <a:r>
              <a:rPr lang="en-US" dirty="0"/>
              <a:t>During the construction of an industry product, the parts and the final product are usually examined to make sure they fulfill the given </a:t>
            </a:r>
          </a:p>
          <a:p>
            <a:pPr marL="0" indent="0">
              <a:buNone/>
            </a:pPr>
            <a:r>
              <a:rPr lang="en-US" dirty="0"/>
              <a:t>➞</a:t>
            </a:r>
            <a:r>
              <a:rPr lang="en-US" b="1" u="sng" dirty="0">
                <a:solidFill>
                  <a:srgbClr val="00B0F0"/>
                </a:solidFill>
              </a:rPr>
              <a:t>Requirements</a:t>
            </a:r>
            <a:r>
              <a:rPr lang="en-US" dirty="0"/>
              <a:t> -- product solves the required task. </a:t>
            </a:r>
          </a:p>
          <a:p>
            <a:pPr marL="0" indent="0">
              <a:buNone/>
            </a:pPr>
            <a:r>
              <a:rPr lang="en-US" dirty="0"/>
              <a:t>Depending on the product, there may be different requirements to the ➞</a:t>
            </a:r>
            <a:r>
              <a:rPr lang="en-US" b="1" u="sng" dirty="0">
                <a:solidFill>
                  <a:srgbClr val="00B0F0"/>
                </a:solidFill>
              </a:rPr>
              <a:t>quality</a:t>
            </a:r>
            <a:r>
              <a:rPr lang="en-US" dirty="0"/>
              <a:t> of the solution. </a:t>
            </a:r>
          </a:p>
          <a:p>
            <a:pPr marL="0" indent="0">
              <a:buNone/>
            </a:pPr>
            <a:r>
              <a:rPr lang="en-US" dirty="0"/>
              <a:t>If the product has problems, corrections must be made in the </a:t>
            </a:r>
            <a:r>
              <a:rPr lang="en-US" b="1" u="sng" dirty="0">
                <a:solidFill>
                  <a:srgbClr val="FFFF00"/>
                </a:solidFill>
              </a:rPr>
              <a:t>production</a:t>
            </a:r>
            <a:r>
              <a:rPr lang="en-US" dirty="0"/>
              <a:t> process and/or in the </a:t>
            </a:r>
            <a:r>
              <a:rPr lang="en-US" b="1" u="sng" dirty="0">
                <a:solidFill>
                  <a:srgbClr val="FFFF00"/>
                </a:solidFill>
              </a:rPr>
              <a:t>design</a:t>
            </a:r>
            <a:r>
              <a:rPr lang="en-US" dirty="0"/>
              <a:t> of the product itself.</a:t>
            </a:r>
          </a:p>
          <a:p>
            <a:pPr marL="0" indent="0">
              <a:buNone/>
            </a:pPr>
            <a:endParaRPr lang="en-US" dirty="0"/>
          </a:p>
          <a:p>
            <a:pPr marL="0" indent="0">
              <a:buNone/>
            </a:pPr>
            <a:r>
              <a:rPr lang="en-US" b="1" u="sng" dirty="0"/>
              <a:t>Solution:</a:t>
            </a:r>
          </a:p>
          <a:p>
            <a:pPr marL="0" indent="0">
              <a:buNone/>
            </a:pPr>
            <a:r>
              <a:rPr lang="en-US" dirty="0">
                <a:solidFill>
                  <a:schemeClr val="accent5">
                    <a:lumMod val="60000"/>
                    <a:lumOff val="40000"/>
                  </a:schemeClr>
                </a:solidFill>
              </a:rPr>
              <a:t>Testing of partial products and the final product is more difficult, because a software product is not a tangible physical product. Direct examination is not possible. The only way to examine the product is by reading (reviewing) the development documents and code.</a:t>
            </a:r>
          </a:p>
        </p:txBody>
      </p:sp>
    </p:spTree>
    <p:extLst>
      <p:ext uri="{BB962C8B-B14F-4D97-AF65-F5344CB8AC3E}">
        <p14:creationId xmlns:p14="http://schemas.microsoft.com/office/powerpoint/2010/main" val="2660958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3AE99-08AC-6747-7692-9127E4795283}"/>
              </a:ext>
            </a:extLst>
          </p:cNvPr>
          <p:cNvSpPr>
            <a:spLocks noGrp="1"/>
          </p:cNvSpPr>
          <p:nvPr>
            <p:ph type="title"/>
          </p:nvPr>
        </p:nvSpPr>
        <p:spPr/>
        <p:txBody>
          <a:bodyPr/>
          <a:lstStyle/>
          <a:p>
            <a:r>
              <a:rPr lang="en-US" dirty="0"/>
              <a:t>Software need</a:t>
            </a:r>
          </a:p>
        </p:txBody>
      </p:sp>
      <p:sp>
        <p:nvSpPr>
          <p:cNvPr id="3" name="Content Placeholder 2">
            <a:extLst>
              <a:ext uri="{FF2B5EF4-FFF2-40B4-BE49-F238E27FC236}">
                <a16:creationId xmlns:a16="http://schemas.microsoft.com/office/drawing/2014/main" id="{3937DC64-D578-0677-D6F0-753DB97E351F}"/>
              </a:ext>
            </a:extLst>
          </p:cNvPr>
          <p:cNvSpPr>
            <a:spLocks noGrp="1"/>
          </p:cNvSpPr>
          <p:nvPr>
            <p:ph idx="1"/>
          </p:nvPr>
        </p:nvSpPr>
        <p:spPr/>
        <p:txBody>
          <a:bodyPr/>
          <a:lstStyle/>
          <a:p>
            <a:r>
              <a:rPr lang="en-US" dirty="0"/>
              <a:t>The dynamic behavior of the software, however, cannot be checked this way. </a:t>
            </a:r>
          </a:p>
          <a:p>
            <a:pPr marL="0" indent="0">
              <a:buNone/>
            </a:pPr>
            <a:r>
              <a:rPr lang="en-US" dirty="0"/>
              <a:t>➞</a:t>
            </a:r>
            <a:r>
              <a:rPr lang="en-US" b="1" dirty="0">
                <a:solidFill>
                  <a:schemeClr val="accent5">
                    <a:lumMod val="60000"/>
                    <a:lumOff val="40000"/>
                  </a:schemeClr>
                </a:solidFill>
              </a:rPr>
              <a:t>testing</a:t>
            </a:r>
            <a:r>
              <a:rPr lang="en-US" dirty="0"/>
              <a:t> -- executing the software on a computer. </a:t>
            </a:r>
          </a:p>
          <a:p>
            <a:pPr marL="0" indent="0">
              <a:buNone/>
            </a:pPr>
            <a:r>
              <a:rPr lang="en-US" dirty="0"/>
              <a:t>Its behavior must be compared to the requirements. It contributes to reducing the </a:t>
            </a:r>
          </a:p>
          <a:p>
            <a:pPr marL="0" indent="0">
              <a:buNone/>
            </a:pPr>
            <a:r>
              <a:rPr lang="en-US" dirty="0"/>
              <a:t>➞</a:t>
            </a:r>
            <a:r>
              <a:rPr lang="en-US" b="1" dirty="0">
                <a:solidFill>
                  <a:schemeClr val="accent5">
                    <a:lumMod val="60000"/>
                    <a:lumOff val="40000"/>
                  </a:schemeClr>
                </a:solidFill>
              </a:rPr>
              <a:t>risk</a:t>
            </a:r>
            <a:r>
              <a:rPr lang="en-US" dirty="0"/>
              <a:t> of using the software </a:t>
            </a:r>
          </a:p>
          <a:p>
            <a:pPr marL="0" indent="0">
              <a:buNone/>
            </a:pPr>
            <a:r>
              <a:rPr lang="en-US" dirty="0"/>
              <a:t>➞</a:t>
            </a:r>
            <a:r>
              <a:rPr lang="en-US" b="1" dirty="0">
                <a:solidFill>
                  <a:schemeClr val="accent5">
                    <a:lumMod val="60000"/>
                    <a:lumOff val="40000"/>
                  </a:schemeClr>
                </a:solidFill>
              </a:rPr>
              <a:t>defects</a:t>
            </a:r>
            <a:r>
              <a:rPr lang="en-US" dirty="0"/>
              <a:t> can be found in testing</a:t>
            </a:r>
          </a:p>
          <a:p>
            <a:pPr marL="0" indent="0">
              <a:buNone/>
            </a:pPr>
            <a:r>
              <a:rPr lang="en-US" dirty="0"/>
              <a:t>Testing and test documentation are often defined in contracts, laws, or industrial or organizational standards.</a:t>
            </a:r>
          </a:p>
        </p:txBody>
      </p:sp>
    </p:spTree>
    <p:extLst>
      <p:ext uri="{BB962C8B-B14F-4D97-AF65-F5344CB8AC3E}">
        <p14:creationId xmlns:p14="http://schemas.microsoft.com/office/powerpoint/2010/main" val="2259641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A794-FE6C-B5EF-A34C-899A5DBD8ADE}"/>
              </a:ext>
            </a:extLst>
          </p:cNvPr>
          <p:cNvSpPr>
            <a:spLocks noGrp="1"/>
          </p:cNvSpPr>
          <p:nvPr>
            <p:ph type="title"/>
          </p:nvPr>
        </p:nvSpPr>
        <p:spPr/>
        <p:txBody>
          <a:bodyPr/>
          <a:lstStyle/>
          <a:p>
            <a:r>
              <a:rPr lang="en-US" dirty="0"/>
              <a:t>Example</a:t>
            </a:r>
          </a:p>
        </p:txBody>
      </p:sp>
      <p:pic>
        <p:nvPicPr>
          <p:cNvPr id="5" name="Content Placeholder 4">
            <a:extLst>
              <a:ext uri="{FF2B5EF4-FFF2-40B4-BE49-F238E27FC236}">
                <a16:creationId xmlns:a16="http://schemas.microsoft.com/office/drawing/2014/main" id="{A4BAE81C-C587-489F-F4CD-48433D610E07}"/>
              </a:ext>
            </a:extLst>
          </p:cNvPr>
          <p:cNvPicPr>
            <a:picLocks noGrp="1" noChangeAspect="1"/>
          </p:cNvPicPr>
          <p:nvPr>
            <p:ph idx="1"/>
          </p:nvPr>
        </p:nvPicPr>
        <p:blipFill>
          <a:blip r:embed="rId2"/>
          <a:stretch>
            <a:fillRect/>
          </a:stretch>
        </p:blipFill>
        <p:spPr>
          <a:xfrm>
            <a:off x="959388" y="2705878"/>
            <a:ext cx="10238152" cy="2360644"/>
          </a:xfrm>
        </p:spPr>
      </p:pic>
    </p:spTree>
    <p:extLst>
      <p:ext uri="{BB962C8B-B14F-4D97-AF65-F5344CB8AC3E}">
        <p14:creationId xmlns:p14="http://schemas.microsoft.com/office/powerpoint/2010/main" val="3801223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69962-545D-F901-B2F8-09C4458B29CF}"/>
              </a:ext>
            </a:extLst>
          </p:cNvPr>
          <p:cNvSpPr>
            <a:spLocks noGrp="1"/>
          </p:cNvSpPr>
          <p:nvPr>
            <p:ph type="title"/>
          </p:nvPr>
        </p:nvSpPr>
        <p:spPr>
          <a:xfrm>
            <a:off x="597160" y="45216"/>
            <a:ext cx="10946364" cy="1293028"/>
          </a:xfrm>
        </p:spPr>
        <p:txBody>
          <a:bodyPr>
            <a:normAutofit/>
          </a:bodyPr>
          <a:lstStyle/>
          <a:p>
            <a:r>
              <a:rPr lang="en-US" sz="2800" dirty="0"/>
              <a:t>Error, Defect, and Bug Terminology </a:t>
            </a:r>
          </a:p>
        </p:txBody>
      </p:sp>
      <p:pic>
        <p:nvPicPr>
          <p:cNvPr id="5" name="Picture 4">
            <a:extLst>
              <a:ext uri="{FF2B5EF4-FFF2-40B4-BE49-F238E27FC236}">
                <a16:creationId xmlns:a16="http://schemas.microsoft.com/office/drawing/2014/main" id="{C7989DE2-008D-A956-5930-A7A21A96F89B}"/>
              </a:ext>
            </a:extLst>
          </p:cNvPr>
          <p:cNvPicPr>
            <a:picLocks noChangeAspect="1"/>
          </p:cNvPicPr>
          <p:nvPr/>
        </p:nvPicPr>
        <p:blipFill>
          <a:blip r:embed="rId2"/>
          <a:stretch>
            <a:fillRect/>
          </a:stretch>
        </p:blipFill>
        <p:spPr>
          <a:xfrm>
            <a:off x="61912" y="1371600"/>
            <a:ext cx="7534275" cy="1219200"/>
          </a:xfrm>
          <a:prstGeom prst="rect">
            <a:avLst/>
          </a:prstGeom>
        </p:spPr>
      </p:pic>
      <p:pic>
        <p:nvPicPr>
          <p:cNvPr id="7" name="Picture 6">
            <a:extLst>
              <a:ext uri="{FF2B5EF4-FFF2-40B4-BE49-F238E27FC236}">
                <a16:creationId xmlns:a16="http://schemas.microsoft.com/office/drawing/2014/main" id="{60D009C4-282D-32E7-AA46-F8E68298D293}"/>
              </a:ext>
            </a:extLst>
          </p:cNvPr>
          <p:cNvPicPr>
            <a:picLocks noChangeAspect="1"/>
          </p:cNvPicPr>
          <p:nvPr/>
        </p:nvPicPr>
        <p:blipFill>
          <a:blip r:embed="rId3"/>
          <a:stretch>
            <a:fillRect/>
          </a:stretch>
        </p:blipFill>
        <p:spPr>
          <a:xfrm>
            <a:off x="995362" y="2655103"/>
            <a:ext cx="7458075" cy="885825"/>
          </a:xfrm>
          <a:prstGeom prst="rect">
            <a:avLst/>
          </a:prstGeom>
        </p:spPr>
      </p:pic>
      <p:pic>
        <p:nvPicPr>
          <p:cNvPr id="9" name="Picture 8">
            <a:extLst>
              <a:ext uri="{FF2B5EF4-FFF2-40B4-BE49-F238E27FC236}">
                <a16:creationId xmlns:a16="http://schemas.microsoft.com/office/drawing/2014/main" id="{07A88A42-B2A6-EACE-F7BC-9DEDDFE66D0F}"/>
              </a:ext>
            </a:extLst>
          </p:cNvPr>
          <p:cNvPicPr>
            <a:picLocks noChangeAspect="1"/>
          </p:cNvPicPr>
          <p:nvPr/>
        </p:nvPicPr>
        <p:blipFill>
          <a:blip r:embed="rId4"/>
          <a:stretch>
            <a:fillRect/>
          </a:stretch>
        </p:blipFill>
        <p:spPr>
          <a:xfrm>
            <a:off x="1819275" y="3605231"/>
            <a:ext cx="7467600" cy="1562100"/>
          </a:xfrm>
          <a:prstGeom prst="rect">
            <a:avLst/>
          </a:prstGeom>
        </p:spPr>
      </p:pic>
      <p:pic>
        <p:nvPicPr>
          <p:cNvPr id="11" name="Picture 10">
            <a:extLst>
              <a:ext uri="{FF2B5EF4-FFF2-40B4-BE49-F238E27FC236}">
                <a16:creationId xmlns:a16="http://schemas.microsoft.com/office/drawing/2014/main" id="{333652A1-872D-00F7-8160-2856542C113B}"/>
              </a:ext>
            </a:extLst>
          </p:cNvPr>
          <p:cNvPicPr>
            <a:picLocks noChangeAspect="1"/>
          </p:cNvPicPr>
          <p:nvPr/>
        </p:nvPicPr>
        <p:blipFill>
          <a:blip r:embed="rId5"/>
          <a:stretch>
            <a:fillRect/>
          </a:stretch>
        </p:blipFill>
        <p:spPr>
          <a:xfrm>
            <a:off x="2619375" y="5260209"/>
            <a:ext cx="7505700" cy="1552575"/>
          </a:xfrm>
          <a:prstGeom prst="rect">
            <a:avLst/>
          </a:prstGeom>
        </p:spPr>
      </p:pic>
      <p:pic>
        <p:nvPicPr>
          <p:cNvPr id="1026" name="Picture 2" descr="See the source image">
            <a:extLst>
              <a:ext uri="{FF2B5EF4-FFF2-40B4-BE49-F238E27FC236}">
                <a16:creationId xmlns:a16="http://schemas.microsoft.com/office/drawing/2014/main" id="{75B78A27-B7D9-E6ED-3459-D5FA24D929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4163" y="1347011"/>
            <a:ext cx="3510060" cy="1905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42931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10EE66-8707-456F-8F2E-091D581CB03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BEB954-4024-4CCF-A9D6-4C00FDC028D9}">
  <ds:schemaRefs>
    <ds:schemaRef ds:uri="http://schemas.microsoft.com/sharepoint/v3/contenttype/forms"/>
  </ds:schemaRefs>
</ds:datastoreItem>
</file>

<file path=customXml/itemProps3.xml><?xml version="1.0" encoding="utf-8"?>
<ds:datastoreItem xmlns:ds="http://schemas.openxmlformats.org/officeDocument/2006/customXml" ds:itemID="{AB96CC85-5758-41C0-8EFD-737AFB691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Vapor Trail design</Template>
  <TotalTime>973</TotalTime>
  <Words>2836</Words>
  <Application>Microsoft Office PowerPoint</Application>
  <PresentationFormat>Widescreen</PresentationFormat>
  <Paragraphs>175</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Century Gothic</vt:lpstr>
      <vt:lpstr>inherit</vt:lpstr>
      <vt:lpstr>Open Sans</vt:lpstr>
      <vt:lpstr>Open Sans</vt:lpstr>
      <vt:lpstr>Roboto</vt:lpstr>
      <vt:lpstr>Vapor Trail</vt:lpstr>
      <vt:lpstr>Software Testing</vt:lpstr>
      <vt:lpstr>Chapter 2 – Fundamentals of Testing</vt:lpstr>
      <vt:lpstr>Define Software Testing</vt:lpstr>
      <vt:lpstr>Case Study</vt:lpstr>
      <vt:lpstr>Case study</vt:lpstr>
      <vt:lpstr>Software need</vt:lpstr>
      <vt:lpstr>Software need</vt:lpstr>
      <vt:lpstr>Example</vt:lpstr>
      <vt:lpstr>Error, Defect, and Bug Terminology </vt:lpstr>
      <vt:lpstr>Error, Defect, and Bug Terminology </vt:lpstr>
      <vt:lpstr>Testing is not debugging</vt:lpstr>
      <vt:lpstr>A test is a sample examination</vt:lpstr>
      <vt:lpstr>Software testing purpose</vt:lpstr>
      <vt:lpstr>PowerPoint Presentation</vt:lpstr>
      <vt:lpstr>Waterfall Process Model</vt:lpstr>
      <vt:lpstr>Generic Test Process</vt:lpstr>
      <vt:lpstr>Test Plan </vt:lpstr>
      <vt:lpstr>Test Plan Example – Case study</vt:lpstr>
      <vt:lpstr>Test control</vt:lpstr>
      <vt:lpstr>Test strategy</vt:lpstr>
      <vt:lpstr>Example of test strategy</vt:lpstr>
      <vt:lpstr>Test coverage</vt:lpstr>
      <vt:lpstr>Test analysis and design</vt:lpstr>
      <vt:lpstr>Test case specification</vt:lpstr>
      <vt:lpstr>Test case (logical and physical) example</vt:lpstr>
      <vt:lpstr>Test implementation and execution</vt:lpstr>
      <vt:lpstr>PowerPoint Presentation</vt:lpstr>
      <vt:lpstr>Test evaluation and reporting</vt:lpstr>
      <vt:lpstr>PowerPoint Presentation</vt:lpstr>
      <vt:lpstr>PowerPoint Presentation</vt:lpstr>
      <vt:lpstr>Failure Rate</vt:lpstr>
      <vt:lpstr>Test closure activities</vt:lpstr>
      <vt:lpstr>PowerPoint Presentation</vt:lpstr>
      <vt:lpstr>General Principles of testing</vt:lpstr>
      <vt:lpstr>Software testing lifecycle traceability</vt:lpstr>
      <vt:lpstr>Testing process and activities</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Testing</dc:title>
  <dc:creator>Sana Rizwan</dc:creator>
  <cp:lastModifiedBy>Sana Rizwan</cp:lastModifiedBy>
  <cp:revision>101</cp:revision>
  <dcterms:created xsi:type="dcterms:W3CDTF">2022-09-12T18:37:30Z</dcterms:created>
  <dcterms:modified xsi:type="dcterms:W3CDTF">2023-03-07T06:17:08Z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